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79" r:id="rId2"/>
    <p:sldId id="280" r:id="rId3"/>
    <p:sldId id="284" r:id="rId4"/>
    <p:sldId id="274" r:id="rId5"/>
    <p:sldId id="256" r:id="rId6"/>
    <p:sldId id="288" r:id="rId7"/>
    <p:sldId id="282" r:id="rId8"/>
    <p:sldId id="283" r:id="rId9"/>
    <p:sldId id="263" r:id="rId10"/>
    <p:sldId id="261" r:id="rId11"/>
    <p:sldId id="260" r:id="rId12"/>
    <p:sldId id="277" r:id="rId13"/>
    <p:sldId id="259" r:id="rId14"/>
    <p:sldId id="273" r:id="rId15"/>
    <p:sldId id="270" r:id="rId16"/>
    <p:sldId id="267" r:id="rId17"/>
    <p:sldId id="271" r:id="rId18"/>
    <p:sldId id="269" r:id="rId19"/>
    <p:sldId id="276" r:id="rId20"/>
    <p:sldId id="268" r:id="rId21"/>
    <p:sldId id="275" r:id="rId22"/>
    <p:sldId id="262" r:id="rId23"/>
    <p:sldId id="285" r:id="rId24"/>
    <p:sldId id="287"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11" d="100"/>
          <a:sy n="111" d="100"/>
        </p:scale>
        <p:origin x="-760"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0EF08BF-B4D9-C34A-BB51-CAC58F5232F1}" type="datetimeFigureOut">
              <a:rPr lang="en-US" smtClean="0"/>
              <a:t>12/5/15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0C2790D-0913-5D4F-B976-14024B1F5BF8}" type="slidenum">
              <a:rPr lang="en-US" smtClean="0"/>
              <a:t>‹#›</a:t>
            </a:fld>
            <a:endParaRPr lang="en-US"/>
          </a:p>
        </p:txBody>
      </p:sp>
    </p:spTree>
    <p:extLst>
      <p:ext uri="{BB962C8B-B14F-4D97-AF65-F5344CB8AC3E}">
        <p14:creationId xmlns:p14="http://schemas.microsoft.com/office/powerpoint/2010/main" val="71605992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C2790D-0913-5D4F-B976-14024B1F5BF8}" type="slidenum">
              <a:rPr lang="en-US" smtClean="0"/>
              <a:t>2</a:t>
            </a:fld>
            <a:endParaRPr lang="en-US"/>
          </a:p>
        </p:txBody>
      </p:sp>
    </p:spTree>
    <p:extLst>
      <p:ext uri="{BB962C8B-B14F-4D97-AF65-F5344CB8AC3E}">
        <p14:creationId xmlns:p14="http://schemas.microsoft.com/office/powerpoint/2010/main" val="1753319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 on biological function of each mark, choose signal type</a:t>
            </a:r>
            <a:endParaRPr lang="en-US" dirty="0"/>
          </a:p>
        </p:txBody>
      </p:sp>
      <p:sp>
        <p:nvSpPr>
          <p:cNvPr id="4" name="Slide Number Placeholder 3"/>
          <p:cNvSpPr>
            <a:spLocks noGrp="1"/>
          </p:cNvSpPr>
          <p:nvPr>
            <p:ph type="sldNum" sz="quarter" idx="10"/>
          </p:nvPr>
        </p:nvSpPr>
        <p:spPr/>
        <p:txBody>
          <a:bodyPr/>
          <a:lstStyle/>
          <a:p>
            <a:fld id="{70C2790D-0913-5D4F-B976-14024B1F5BF8}" type="slidenum">
              <a:rPr lang="en-US" smtClean="0"/>
              <a:t>6</a:t>
            </a:fld>
            <a:endParaRPr lang="en-US"/>
          </a:p>
        </p:txBody>
      </p:sp>
    </p:spTree>
    <p:extLst>
      <p:ext uri="{BB962C8B-B14F-4D97-AF65-F5344CB8AC3E}">
        <p14:creationId xmlns:p14="http://schemas.microsoft.com/office/powerpoint/2010/main" val="3380809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Roughly</a:t>
            </a:r>
            <a:r>
              <a:rPr lang="en-US" baseline="0" dirty="0" smtClean="0"/>
              <a:t> 50% of the marks fall within non-genetic region. </a:t>
            </a:r>
            <a:endParaRPr lang="en-US" dirty="0"/>
          </a:p>
        </p:txBody>
      </p:sp>
      <p:sp>
        <p:nvSpPr>
          <p:cNvPr id="4" name="Slide Number Placeholder 3"/>
          <p:cNvSpPr>
            <a:spLocks noGrp="1"/>
          </p:cNvSpPr>
          <p:nvPr>
            <p:ph type="sldNum" sz="quarter" idx="10"/>
          </p:nvPr>
        </p:nvSpPr>
        <p:spPr/>
        <p:txBody>
          <a:bodyPr/>
          <a:lstStyle/>
          <a:p>
            <a:fld id="{CE1F2536-D5EF-4E4A-8291-78D73F6B11C0}" type="slidenum">
              <a:rPr lang="en-US" smtClean="0"/>
              <a:t>7</a:t>
            </a:fld>
            <a:endParaRPr lang="en-US"/>
          </a:p>
        </p:txBody>
      </p:sp>
    </p:spTree>
    <p:extLst>
      <p:ext uri="{BB962C8B-B14F-4D97-AF65-F5344CB8AC3E}">
        <p14:creationId xmlns:p14="http://schemas.microsoft.com/office/powerpoint/2010/main" val="4203389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Underlying</a:t>
            </a:r>
            <a:r>
              <a:rPr lang="en-US" baseline="0" dirty="0" smtClean="0"/>
              <a:t> details</a:t>
            </a:r>
          </a:p>
          <a:p>
            <a:endParaRPr lang="en-US" dirty="0"/>
          </a:p>
        </p:txBody>
      </p:sp>
      <p:sp>
        <p:nvSpPr>
          <p:cNvPr id="4" name="Slide Number Placeholder 3"/>
          <p:cNvSpPr>
            <a:spLocks noGrp="1"/>
          </p:cNvSpPr>
          <p:nvPr>
            <p:ph type="sldNum" sz="quarter" idx="10"/>
          </p:nvPr>
        </p:nvSpPr>
        <p:spPr/>
        <p:txBody>
          <a:bodyPr/>
          <a:lstStyle/>
          <a:p>
            <a:fld id="{70C2790D-0913-5D4F-B976-14024B1F5BF8}" type="slidenum">
              <a:rPr lang="en-US" smtClean="0"/>
              <a:t>11</a:t>
            </a:fld>
            <a:endParaRPr lang="en-US"/>
          </a:p>
        </p:txBody>
      </p:sp>
    </p:spTree>
    <p:extLst>
      <p:ext uri="{BB962C8B-B14F-4D97-AF65-F5344CB8AC3E}">
        <p14:creationId xmlns:p14="http://schemas.microsoft.com/office/powerpoint/2010/main" val="2819104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C2790D-0913-5D4F-B976-14024B1F5BF8}" type="slidenum">
              <a:rPr lang="en-US" smtClean="0"/>
              <a:t>17</a:t>
            </a:fld>
            <a:endParaRPr lang="en-US"/>
          </a:p>
        </p:txBody>
      </p:sp>
    </p:spTree>
    <p:extLst>
      <p:ext uri="{BB962C8B-B14F-4D97-AF65-F5344CB8AC3E}">
        <p14:creationId xmlns:p14="http://schemas.microsoft.com/office/powerpoint/2010/main" val="3917899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8043B04-F132-1743-B11A-08669F467E7B}" type="datetimeFigureOut">
              <a:rPr lang="en-US" smtClean="0"/>
              <a:t>12/5/15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1A2392-2403-2D47-9758-42910305BE7A}" type="slidenum">
              <a:rPr lang="en-US" smtClean="0"/>
              <a:t>‹#›</a:t>
            </a:fld>
            <a:endParaRPr lang="en-US"/>
          </a:p>
        </p:txBody>
      </p:sp>
    </p:spTree>
    <p:extLst>
      <p:ext uri="{BB962C8B-B14F-4D97-AF65-F5344CB8AC3E}">
        <p14:creationId xmlns:p14="http://schemas.microsoft.com/office/powerpoint/2010/main" val="3292145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8043B04-F132-1743-B11A-08669F467E7B}" type="datetimeFigureOut">
              <a:rPr lang="en-US" smtClean="0"/>
              <a:t>12/5/15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1A2392-2403-2D47-9758-42910305BE7A}" type="slidenum">
              <a:rPr lang="en-US" smtClean="0"/>
              <a:t>‹#›</a:t>
            </a:fld>
            <a:endParaRPr lang="en-US"/>
          </a:p>
        </p:txBody>
      </p:sp>
    </p:spTree>
    <p:extLst>
      <p:ext uri="{BB962C8B-B14F-4D97-AF65-F5344CB8AC3E}">
        <p14:creationId xmlns:p14="http://schemas.microsoft.com/office/powerpoint/2010/main" val="19849906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8043B04-F132-1743-B11A-08669F467E7B}" type="datetimeFigureOut">
              <a:rPr lang="en-US" smtClean="0"/>
              <a:t>12/5/15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1A2392-2403-2D47-9758-42910305BE7A}" type="slidenum">
              <a:rPr lang="en-US" smtClean="0"/>
              <a:t>‹#›</a:t>
            </a:fld>
            <a:endParaRPr lang="en-US"/>
          </a:p>
        </p:txBody>
      </p:sp>
    </p:spTree>
    <p:extLst>
      <p:ext uri="{BB962C8B-B14F-4D97-AF65-F5344CB8AC3E}">
        <p14:creationId xmlns:p14="http://schemas.microsoft.com/office/powerpoint/2010/main" val="2435638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8043B04-F132-1743-B11A-08669F467E7B}" type="datetimeFigureOut">
              <a:rPr lang="en-US" smtClean="0"/>
              <a:t>12/5/15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1A2392-2403-2D47-9758-42910305BE7A}" type="slidenum">
              <a:rPr lang="en-US" smtClean="0"/>
              <a:t>‹#›</a:t>
            </a:fld>
            <a:endParaRPr lang="en-US"/>
          </a:p>
        </p:txBody>
      </p:sp>
    </p:spTree>
    <p:extLst>
      <p:ext uri="{BB962C8B-B14F-4D97-AF65-F5344CB8AC3E}">
        <p14:creationId xmlns:p14="http://schemas.microsoft.com/office/powerpoint/2010/main" val="3642490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8043B04-F132-1743-B11A-08669F467E7B}" type="datetimeFigureOut">
              <a:rPr lang="en-US" smtClean="0"/>
              <a:t>12/5/15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1A2392-2403-2D47-9758-42910305BE7A}" type="slidenum">
              <a:rPr lang="en-US" smtClean="0"/>
              <a:t>‹#›</a:t>
            </a:fld>
            <a:endParaRPr lang="en-US"/>
          </a:p>
        </p:txBody>
      </p:sp>
    </p:spTree>
    <p:extLst>
      <p:ext uri="{BB962C8B-B14F-4D97-AF65-F5344CB8AC3E}">
        <p14:creationId xmlns:p14="http://schemas.microsoft.com/office/powerpoint/2010/main" val="1037163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8043B04-F132-1743-B11A-08669F467E7B}" type="datetimeFigureOut">
              <a:rPr lang="en-US" smtClean="0"/>
              <a:t>12/5/15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1A2392-2403-2D47-9758-42910305BE7A}" type="slidenum">
              <a:rPr lang="en-US" smtClean="0"/>
              <a:t>‹#›</a:t>
            </a:fld>
            <a:endParaRPr lang="en-US"/>
          </a:p>
        </p:txBody>
      </p:sp>
    </p:spTree>
    <p:extLst>
      <p:ext uri="{BB962C8B-B14F-4D97-AF65-F5344CB8AC3E}">
        <p14:creationId xmlns:p14="http://schemas.microsoft.com/office/powerpoint/2010/main" val="37402282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8043B04-F132-1743-B11A-08669F467E7B}" type="datetimeFigureOut">
              <a:rPr lang="en-US" smtClean="0"/>
              <a:t>12/5/15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21A2392-2403-2D47-9758-42910305BE7A}" type="slidenum">
              <a:rPr lang="en-US" smtClean="0"/>
              <a:t>‹#›</a:t>
            </a:fld>
            <a:endParaRPr lang="en-US"/>
          </a:p>
        </p:txBody>
      </p:sp>
    </p:spTree>
    <p:extLst>
      <p:ext uri="{BB962C8B-B14F-4D97-AF65-F5344CB8AC3E}">
        <p14:creationId xmlns:p14="http://schemas.microsoft.com/office/powerpoint/2010/main" val="3780309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8043B04-F132-1743-B11A-08669F467E7B}" type="datetimeFigureOut">
              <a:rPr lang="en-US" smtClean="0"/>
              <a:t>12/5/15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21A2392-2403-2D47-9758-42910305BE7A}" type="slidenum">
              <a:rPr lang="en-US" smtClean="0"/>
              <a:t>‹#›</a:t>
            </a:fld>
            <a:endParaRPr lang="en-US"/>
          </a:p>
        </p:txBody>
      </p:sp>
    </p:spTree>
    <p:extLst>
      <p:ext uri="{BB962C8B-B14F-4D97-AF65-F5344CB8AC3E}">
        <p14:creationId xmlns:p14="http://schemas.microsoft.com/office/powerpoint/2010/main" val="2670148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043B04-F132-1743-B11A-08669F467E7B}" type="datetimeFigureOut">
              <a:rPr lang="en-US" smtClean="0"/>
              <a:t>12/5/15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21A2392-2403-2D47-9758-42910305BE7A}" type="slidenum">
              <a:rPr lang="en-US" smtClean="0"/>
              <a:t>‹#›</a:t>
            </a:fld>
            <a:endParaRPr lang="en-US"/>
          </a:p>
        </p:txBody>
      </p:sp>
    </p:spTree>
    <p:extLst>
      <p:ext uri="{BB962C8B-B14F-4D97-AF65-F5344CB8AC3E}">
        <p14:creationId xmlns:p14="http://schemas.microsoft.com/office/powerpoint/2010/main" val="2998324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8043B04-F132-1743-B11A-08669F467E7B}" type="datetimeFigureOut">
              <a:rPr lang="en-US" smtClean="0"/>
              <a:t>12/5/15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1A2392-2403-2D47-9758-42910305BE7A}" type="slidenum">
              <a:rPr lang="en-US" smtClean="0"/>
              <a:t>‹#›</a:t>
            </a:fld>
            <a:endParaRPr lang="en-US"/>
          </a:p>
        </p:txBody>
      </p:sp>
    </p:spTree>
    <p:extLst>
      <p:ext uri="{BB962C8B-B14F-4D97-AF65-F5344CB8AC3E}">
        <p14:creationId xmlns:p14="http://schemas.microsoft.com/office/powerpoint/2010/main" val="3814934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8043B04-F132-1743-B11A-08669F467E7B}" type="datetimeFigureOut">
              <a:rPr lang="en-US" smtClean="0"/>
              <a:t>12/5/15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1A2392-2403-2D47-9758-42910305BE7A}" type="slidenum">
              <a:rPr lang="en-US" smtClean="0"/>
              <a:t>‹#›</a:t>
            </a:fld>
            <a:endParaRPr lang="en-US"/>
          </a:p>
        </p:txBody>
      </p:sp>
    </p:spTree>
    <p:extLst>
      <p:ext uri="{BB962C8B-B14F-4D97-AF65-F5344CB8AC3E}">
        <p14:creationId xmlns:p14="http://schemas.microsoft.com/office/powerpoint/2010/main" val="265863287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043B04-F132-1743-B11A-08669F467E7B}" type="datetimeFigureOut">
              <a:rPr lang="en-US" smtClean="0"/>
              <a:t>12/5/15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1A2392-2403-2D47-9758-42910305BE7A}" type="slidenum">
              <a:rPr lang="en-US" smtClean="0"/>
              <a:t>‹#›</a:t>
            </a:fld>
            <a:endParaRPr lang="en-US"/>
          </a:p>
        </p:txBody>
      </p:sp>
    </p:spTree>
    <p:extLst>
      <p:ext uri="{BB962C8B-B14F-4D97-AF65-F5344CB8AC3E}">
        <p14:creationId xmlns:p14="http://schemas.microsoft.com/office/powerpoint/2010/main" val="3033274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1.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4.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jpeg"/><Relationship Id="rId5"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 Id="rId3" Type="http://schemas.microsoft.com/office/2007/relationships/hdphoto" Target="../media/hdphoto2.wdp"/></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5.emf"/></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Decode the </a:t>
            </a:r>
            <a:r>
              <a:rPr lang="en-US" dirty="0" smtClean="0"/>
              <a:t>Encode</a:t>
            </a:r>
            <a:endParaRPr lang="en-US" dirty="0"/>
          </a:p>
        </p:txBody>
      </p:sp>
      <p:sp>
        <p:nvSpPr>
          <p:cNvPr id="7" name="Subtitle 6"/>
          <p:cNvSpPr>
            <a:spLocks noGrp="1"/>
          </p:cNvSpPr>
          <p:nvPr>
            <p:ph type="subTitle" idx="1"/>
          </p:nvPr>
        </p:nvSpPr>
        <p:spPr/>
        <p:txBody>
          <a:bodyPr/>
          <a:lstStyle/>
          <a:p>
            <a:r>
              <a:rPr lang="en-US" dirty="0" smtClean="0"/>
              <a:t>Characterization, and beyond</a:t>
            </a:r>
            <a:endParaRPr lang="en-US" dirty="0"/>
          </a:p>
        </p:txBody>
      </p:sp>
    </p:spTree>
    <p:extLst>
      <p:ext uri="{BB962C8B-B14F-4D97-AF65-F5344CB8AC3E}">
        <p14:creationId xmlns:p14="http://schemas.microsoft.com/office/powerpoint/2010/main" val="369571789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Pairwise regression</a:t>
            </a:r>
            <a:endParaRPr lang="en-US" dirty="0"/>
          </a:p>
        </p:txBody>
      </p:sp>
      <p:pic>
        <p:nvPicPr>
          <p:cNvPr id="2" name="Picture 1" descr="logLikPair1(esb4).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247" y="1294769"/>
            <a:ext cx="6826462" cy="4778523"/>
          </a:xfrm>
          <a:prstGeom prst="rect">
            <a:avLst/>
          </a:prstGeom>
        </p:spPr>
      </p:pic>
      <p:sp>
        <p:nvSpPr>
          <p:cNvPr id="4" name="TextBox 3"/>
          <p:cNvSpPr txBox="1"/>
          <p:nvPr/>
        </p:nvSpPr>
        <p:spPr>
          <a:xfrm>
            <a:off x="2877892" y="6266666"/>
            <a:ext cx="3378111" cy="369332"/>
          </a:xfrm>
          <a:prstGeom prst="rect">
            <a:avLst/>
          </a:prstGeom>
          <a:noFill/>
        </p:spPr>
        <p:txBody>
          <a:bodyPr wrap="none" rtlCol="0">
            <a:spAutoFit/>
          </a:bodyPr>
          <a:lstStyle/>
          <a:p>
            <a:r>
              <a:rPr lang="en-US" b="1" dirty="0" err="1" smtClean="0"/>
              <a:t>LogLik</a:t>
            </a:r>
            <a:r>
              <a:rPr lang="en-US" b="1" dirty="0" smtClean="0"/>
              <a:t> of interactive term in ESb4</a:t>
            </a:r>
          </a:p>
        </p:txBody>
      </p:sp>
    </p:spTree>
    <p:extLst>
      <p:ext uri="{BB962C8B-B14F-4D97-AF65-F5344CB8AC3E}">
        <p14:creationId xmlns:p14="http://schemas.microsoft.com/office/powerpoint/2010/main" val="256871954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Significant interactive terms</a:t>
            </a:r>
            <a:endParaRPr lang="en-US" dirty="0"/>
          </a:p>
        </p:txBody>
      </p:sp>
      <p:pic>
        <p:nvPicPr>
          <p:cNvPr id="3" name="Picture 2" descr="logLikPair2(esb4).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094" y="1168044"/>
            <a:ext cx="8015107" cy="5610575"/>
          </a:xfrm>
          <a:prstGeom prst="rect">
            <a:avLst/>
          </a:prstGeom>
        </p:spPr>
      </p:pic>
      <p:sp>
        <p:nvSpPr>
          <p:cNvPr id="4" name="Rectangle 3"/>
          <p:cNvSpPr/>
          <p:nvPr/>
        </p:nvSpPr>
        <p:spPr>
          <a:xfrm>
            <a:off x="3118400" y="1825778"/>
            <a:ext cx="124736" cy="4830935"/>
          </a:xfrm>
          <a:prstGeom prst="rect">
            <a:avLst/>
          </a:prstGeom>
          <a:gradFill flip="none" rotWithShape="1">
            <a:gsLst>
              <a:gs pos="0">
                <a:schemeClr val="accent1">
                  <a:tint val="50000"/>
                  <a:satMod val="300000"/>
                  <a:alpha val="49000"/>
                </a:schemeClr>
              </a:gs>
              <a:gs pos="35000">
                <a:schemeClr val="accent1">
                  <a:tint val="37000"/>
                  <a:satMod val="300000"/>
                  <a:alpha val="49000"/>
                </a:schemeClr>
              </a:gs>
              <a:gs pos="100000">
                <a:schemeClr val="accent1">
                  <a:tint val="15000"/>
                  <a:satMod val="350000"/>
                  <a:alpha val="49000"/>
                </a:schemeClr>
              </a:gs>
            </a:gsLst>
            <a:lin ang="16200000" scaled="1"/>
            <a:tileRec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2094484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odel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8700" y="1566169"/>
            <a:ext cx="4535855" cy="5291831"/>
          </a:xfrm>
          <a:prstGeom prst="rect">
            <a:avLst/>
          </a:prstGeom>
        </p:spPr>
      </p:pic>
      <p:sp>
        <p:nvSpPr>
          <p:cNvPr id="5" name="TextBox 4"/>
          <p:cNvSpPr txBox="1"/>
          <p:nvPr/>
        </p:nvSpPr>
        <p:spPr>
          <a:xfrm>
            <a:off x="6225461" y="1939179"/>
            <a:ext cx="2672526" cy="2146742"/>
          </a:xfrm>
          <a:prstGeom prst="rect">
            <a:avLst/>
          </a:prstGeom>
          <a:noFill/>
        </p:spPr>
        <p:txBody>
          <a:bodyPr wrap="none" rtlCol="0">
            <a:spAutoFit/>
          </a:bodyPr>
          <a:lstStyle/>
          <a:p>
            <a:pPr>
              <a:lnSpc>
                <a:spcPct val="150000"/>
              </a:lnSpc>
            </a:pPr>
            <a:r>
              <a:rPr lang="en-US" b="1" dirty="0" smtClean="0"/>
              <a:t>Models</a:t>
            </a:r>
          </a:p>
          <a:p>
            <a:pPr marL="342900" indent="-342900">
              <a:lnSpc>
                <a:spcPct val="150000"/>
              </a:lnSpc>
              <a:buFont typeface="Wingdings" charset="2"/>
              <a:buAutoNum type="arabicPlain"/>
            </a:pPr>
            <a:r>
              <a:rPr lang="en-US" dirty="0" err="1" smtClean="0"/>
              <a:t>rna</a:t>
            </a:r>
            <a:r>
              <a:rPr lang="en-US" dirty="0" smtClean="0"/>
              <a:t> ~ h3k36me3</a:t>
            </a:r>
          </a:p>
          <a:p>
            <a:pPr marL="342900" indent="-342900">
              <a:lnSpc>
                <a:spcPct val="150000"/>
              </a:lnSpc>
              <a:buFont typeface="Wingdings" charset="2"/>
              <a:buAutoNum type="arabicPlain"/>
            </a:pPr>
            <a:r>
              <a:rPr lang="en-US" dirty="0" err="1" smtClean="0"/>
              <a:t>rna</a:t>
            </a:r>
            <a:r>
              <a:rPr lang="en-US" dirty="0" smtClean="0"/>
              <a:t> ~ pol2</a:t>
            </a:r>
          </a:p>
          <a:p>
            <a:pPr marL="342900" indent="-342900">
              <a:lnSpc>
                <a:spcPct val="150000"/>
              </a:lnSpc>
              <a:buFont typeface="Wingdings" charset="2"/>
              <a:buAutoNum type="arabicPlain"/>
            </a:pPr>
            <a:r>
              <a:rPr lang="en-US" dirty="0" err="1" smtClean="0"/>
              <a:t>rna</a:t>
            </a:r>
            <a:r>
              <a:rPr lang="en-US" dirty="0" smtClean="0"/>
              <a:t> ~ h3k36me3 + pol2</a:t>
            </a:r>
          </a:p>
          <a:p>
            <a:pPr marL="342900" indent="-342900">
              <a:lnSpc>
                <a:spcPct val="150000"/>
              </a:lnSpc>
              <a:buFont typeface="Wingdings" charset="2"/>
              <a:buAutoNum type="arabicPlain"/>
            </a:pPr>
            <a:r>
              <a:rPr lang="en-US" dirty="0" err="1" smtClean="0"/>
              <a:t>rna</a:t>
            </a:r>
            <a:r>
              <a:rPr lang="en-US" dirty="0" smtClean="0"/>
              <a:t> ~ h3k36me3 * pol2</a:t>
            </a:r>
          </a:p>
        </p:txBody>
      </p:sp>
      <p:sp>
        <p:nvSpPr>
          <p:cNvPr id="6" name="Title 5"/>
          <p:cNvSpPr>
            <a:spLocks noGrp="1"/>
          </p:cNvSpPr>
          <p:nvPr>
            <p:ph type="title"/>
          </p:nvPr>
        </p:nvSpPr>
        <p:spPr/>
        <p:txBody>
          <a:bodyPr>
            <a:normAutofit/>
          </a:bodyPr>
          <a:lstStyle/>
          <a:p>
            <a:r>
              <a:rPr lang="en-US" dirty="0" smtClean="0"/>
              <a:t>Effect with models</a:t>
            </a:r>
            <a:endParaRPr lang="en-US" dirty="0"/>
          </a:p>
        </p:txBody>
      </p:sp>
    </p:spTree>
    <p:extLst>
      <p:ext uri="{BB962C8B-B14F-4D97-AF65-F5344CB8AC3E}">
        <p14:creationId xmlns:p14="http://schemas.microsoft.com/office/powerpoint/2010/main" val="124096844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Stepwise AIC</a:t>
            </a:r>
            <a:endParaRPr lang="en-US" dirty="0"/>
          </a:p>
        </p:txBody>
      </p:sp>
      <p:sp>
        <p:nvSpPr>
          <p:cNvPr id="4" name="TextBox 3"/>
          <p:cNvSpPr txBox="1"/>
          <p:nvPr/>
        </p:nvSpPr>
        <p:spPr>
          <a:xfrm>
            <a:off x="7028680" y="2352644"/>
            <a:ext cx="1426630" cy="369332"/>
          </a:xfrm>
          <a:prstGeom prst="rect">
            <a:avLst/>
          </a:prstGeom>
          <a:noFill/>
        </p:spPr>
        <p:txBody>
          <a:bodyPr wrap="none" rtlCol="0">
            <a:spAutoFit/>
          </a:bodyPr>
          <a:lstStyle/>
          <a:p>
            <a:r>
              <a:rPr lang="en-US" b="1" dirty="0" smtClean="0"/>
              <a:t>Stepwise AIC</a:t>
            </a:r>
          </a:p>
        </p:txBody>
      </p:sp>
      <p:pic>
        <p:nvPicPr>
          <p:cNvPr id="3" name="Picture 2" descr="effectAIC(mel).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2096" y="1403634"/>
            <a:ext cx="5454366" cy="5454366"/>
          </a:xfrm>
          <a:prstGeom prst="rect">
            <a:avLst/>
          </a:prstGeom>
        </p:spPr>
      </p:pic>
    </p:spTree>
    <p:extLst>
      <p:ext uri="{BB962C8B-B14F-4D97-AF65-F5344CB8AC3E}">
        <p14:creationId xmlns:p14="http://schemas.microsoft.com/office/powerpoint/2010/main" val="296742523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Mouse ENCODE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378790856"/>
              </p:ext>
            </p:extLst>
          </p:nvPr>
        </p:nvGraphicFramePr>
        <p:xfrm>
          <a:off x="176031" y="1537033"/>
          <a:ext cx="8804514" cy="4526279"/>
        </p:xfrm>
        <a:graphic>
          <a:graphicData uri="http://schemas.openxmlformats.org/drawingml/2006/table">
            <a:tbl>
              <a:tblPr firstRow="1" bandRow="1">
                <a:tableStyleId>{3B4B98B0-60AC-42C2-AFA5-B58CD77FA1E5}</a:tableStyleId>
              </a:tblPr>
              <a:tblGrid>
                <a:gridCol w="1371529"/>
                <a:gridCol w="1061855"/>
                <a:gridCol w="1061855"/>
                <a:gridCol w="1061855"/>
                <a:gridCol w="1061855"/>
                <a:gridCol w="1061855"/>
                <a:gridCol w="1061855"/>
                <a:gridCol w="1061855"/>
              </a:tblGrid>
              <a:tr h="342987">
                <a:tc>
                  <a:txBody>
                    <a:bodyPr/>
                    <a:lstStyle/>
                    <a:p>
                      <a:endParaRPr lang="en-US" b="1" dirty="0"/>
                    </a:p>
                  </a:txBody>
                  <a:tcPr/>
                </a:tc>
                <a:tc>
                  <a:txBody>
                    <a:bodyPr/>
                    <a:lstStyle/>
                    <a:p>
                      <a:r>
                        <a:rPr lang="en-US" sz="1200" dirty="0" smtClean="0">
                          <a:solidFill>
                            <a:schemeClr val="accent6"/>
                          </a:solidFill>
                        </a:rPr>
                        <a:t>RNA</a:t>
                      </a:r>
                      <a:endParaRPr lang="en-US" sz="1200" dirty="0">
                        <a:solidFill>
                          <a:schemeClr val="accent6"/>
                        </a:solidFill>
                      </a:endParaRPr>
                    </a:p>
                  </a:txBody>
                  <a:tcPr/>
                </a:tc>
                <a:tc>
                  <a:txBody>
                    <a:bodyPr/>
                    <a:lstStyle/>
                    <a:p>
                      <a:r>
                        <a:rPr lang="en-US" sz="1200" dirty="0" smtClean="0">
                          <a:solidFill>
                            <a:srgbClr val="9BBB59"/>
                          </a:solidFill>
                        </a:rPr>
                        <a:t>H3k4me1</a:t>
                      </a:r>
                      <a:endParaRPr lang="en-US" sz="1200" dirty="0">
                        <a:solidFill>
                          <a:srgbClr val="9BBB59"/>
                        </a:solidFill>
                      </a:endParaRPr>
                    </a:p>
                  </a:txBody>
                  <a:tcPr/>
                </a:tc>
                <a:tc>
                  <a:txBody>
                    <a:bodyPr/>
                    <a:lstStyle/>
                    <a:p>
                      <a:r>
                        <a:rPr lang="en-US" sz="1200" dirty="0" smtClean="0">
                          <a:solidFill>
                            <a:srgbClr val="9BBB59"/>
                          </a:solidFill>
                        </a:rPr>
                        <a:t>H3k4me3</a:t>
                      </a:r>
                      <a:endParaRPr lang="en-US" sz="1200" dirty="0">
                        <a:solidFill>
                          <a:srgbClr val="9BBB59"/>
                        </a:solidFill>
                      </a:endParaRPr>
                    </a:p>
                  </a:txBody>
                  <a:tcPr/>
                </a:tc>
                <a:tc>
                  <a:txBody>
                    <a:bodyPr/>
                    <a:lstStyle/>
                    <a:p>
                      <a:r>
                        <a:rPr lang="en-US" sz="1200" dirty="0" smtClean="0">
                          <a:solidFill>
                            <a:srgbClr val="9BBB59"/>
                          </a:solidFill>
                        </a:rPr>
                        <a:t>H3k27ac</a:t>
                      </a:r>
                      <a:endParaRPr lang="en-US" sz="1200" dirty="0">
                        <a:solidFill>
                          <a:srgbClr val="9BBB59"/>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9BBB59"/>
                          </a:solidFill>
                        </a:rPr>
                        <a:t>H3k27me3</a:t>
                      </a:r>
                    </a:p>
                  </a:txBody>
                  <a:tcPr/>
                </a:tc>
                <a:tc>
                  <a:txBody>
                    <a:bodyPr/>
                    <a:lstStyle/>
                    <a:p>
                      <a:r>
                        <a:rPr lang="en-US" sz="1200" dirty="0" smtClean="0">
                          <a:solidFill>
                            <a:schemeClr val="accent2"/>
                          </a:solidFill>
                        </a:rPr>
                        <a:t>CTCF</a:t>
                      </a:r>
                      <a:endParaRPr lang="en-US" sz="1200" dirty="0">
                        <a:solidFill>
                          <a:schemeClr val="accent2"/>
                        </a:solidFill>
                      </a:endParaRPr>
                    </a:p>
                  </a:txBody>
                  <a:tcPr/>
                </a:tc>
                <a:tc>
                  <a:txBody>
                    <a:bodyPr/>
                    <a:lstStyle/>
                    <a:p>
                      <a:r>
                        <a:rPr lang="en-US" sz="1200" dirty="0" smtClean="0">
                          <a:solidFill>
                            <a:schemeClr val="accent2"/>
                          </a:solidFill>
                        </a:rPr>
                        <a:t>Polr2a</a:t>
                      </a:r>
                      <a:endParaRPr lang="en-US" sz="1200" dirty="0">
                        <a:solidFill>
                          <a:schemeClr val="accent2"/>
                        </a:solidFill>
                      </a:endParaRPr>
                    </a:p>
                  </a:txBody>
                  <a:tcPr/>
                </a:tc>
              </a:tr>
              <a:tr h="342987">
                <a:tc>
                  <a:txBody>
                    <a:bodyPr/>
                    <a:lstStyle/>
                    <a:p>
                      <a:r>
                        <a:rPr lang="en-US" sz="1200" b="1" dirty="0" smtClean="0">
                          <a:solidFill>
                            <a:schemeClr val="accent4"/>
                          </a:solidFill>
                        </a:rPr>
                        <a:t>Cerebellum</a:t>
                      </a:r>
                      <a:endParaRPr lang="en-US" sz="1200" b="1" dirty="0">
                        <a:solidFill>
                          <a:schemeClr val="accent4"/>
                        </a:solidFill>
                      </a:endParaRPr>
                    </a:p>
                  </a:txBody>
                  <a:tcPr/>
                </a:tc>
                <a:tc>
                  <a:txBody>
                    <a:bodyPr/>
                    <a:lstStyle/>
                    <a:p>
                      <a:r>
                        <a:rPr lang="en-US" sz="900" i="1" dirty="0" smtClean="0"/>
                        <a:t>UCSD-REN</a:t>
                      </a:r>
                    </a:p>
                    <a:p>
                      <a:r>
                        <a:rPr lang="en-US" sz="900" i="1" dirty="0" smtClean="0"/>
                        <a:t>Adult 8 weeks</a:t>
                      </a:r>
                      <a:endParaRPr lang="en-US" sz="900" i="1" dirty="0"/>
                    </a:p>
                  </a:txBody>
                  <a:tcPr/>
                </a:tc>
                <a:tc>
                  <a:txBody>
                    <a:bodyPr/>
                    <a:lstStyle/>
                    <a:p>
                      <a:endParaRPr lang="en-US"/>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r>
              <a:tr h="342987">
                <a:tc>
                  <a:txBody>
                    <a:bodyPr/>
                    <a:lstStyle/>
                    <a:p>
                      <a:r>
                        <a:rPr lang="en-US" sz="1200" b="1" dirty="0" smtClean="0">
                          <a:solidFill>
                            <a:schemeClr val="accent4"/>
                          </a:solidFill>
                        </a:rPr>
                        <a:t>ES-Bruce4</a:t>
                      </a:r>
                      <a:endParaRPr lang="en-US" sz="1200" b="1" dirty="0">
                        <a:solidFill>
                          <a:schemeClr val="accent4"/>
                        </a:solidFill>
                      </a:endParaRPr>
                    </a:p>
                  </a:txBody>
                  <a:tcPr/>
                </a:tc>
                <a:tc>
                  <a:txBody>
                    <a:bodyPr/>
                    <a:lstStyle/>
                    <a:p>
                      <a:r>
                        <a:rPr lang="en-US" sz="900" i="1" dirty="0" smtClean="0"/>
                        <a:t>UCSD-REN</a:t>
                      </a:r>
                    </a:p>
                    <a:p>
                      <a:r>
                        <a:rPr lang="en-US" sz="900" i="1" dirty="0" smtClean="0"/>
                        <a:t>Embryonic day 0</a:t>
                      </a:r>
                      <a:endParaRPr lang="en-US" sz="900" i="1" dirty="0"/>
                    </a:p>
                  </a:txBody>
                  <a:tcPr/>
                </a:tc>
                <a:tc>
                  <a:txBody>
                    <a:bodyPr/>
                    <a:lstStyle/>
                    <a:p>
                      <a:endParaRPr lang="en-US"/>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r>
              <a:tr h="342987">
                <a:tc>
                  <a:txBody>
                    <a:bodyPr/>
                    <a:lstStyle/>
                    <a:p>
                      <a:r>
                        <a:rPr lang="en-US" sz="1200" b="1" dirty="0" smtClean="0">
                          <a:solidFill>
                            <a:schemeClr val="accent4"/>
                          </a:solidFill>
                        </a:rPr>
                        <a:t>Heart</a:t>
                      </a:r>
                      <a:endParaRPr lang="en-US" sz="1200" b="1" dirty="0">
                        <a:solidFill>
                          <a:schemeClr val="accent4"/>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i="1" dirty="0" smtClean="0"/>
                        <a:t>UCSD-REN</a:t>
                      </a:r>
                    </a:p>
                    <a:p>
                      <a:r>
                        <a:rPr lang="en-US" sz="900" i="1" baseline="0" dirty="0" smtClean="0"/>
                        <a:t>Adult 8 weeks</a:t>
                      </a:r>
                      <a:endParaRPr lang="en-US" sz="900" i="1" dirty="0"/>
                    </a:p>
                  </a:txBody>
                  <a:tcPr/>
                </a:tc>
                <a:tc>
                  <a:txBody>
                    <a:bodyPr/>
                    <a:lstStyle/>
                    <a:p>
                      <a:endParaRPr lang="en-US"/>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r>
              <a:tr h="342987">
                <a:tc>
                  <a:txBody>
                    <a:bodyPr/>
                    <a:lstStyle/>
                    <a:p>
                      <a:r>
                        <a:rPr lang="en-US" sz="1200" b="1" dirty="0" smtClean="0">
                          <a:solidFill>
                            <a:schemeClr val="accent4"/>
                          </a:solidFill>
                        </a:rPr>
                        <a:t>Kidney</a:t>
                      </a:r>
                      <a:endParaRPr lang="en-US" sz="1200" b="1" dirty="0">
                        <a:solidFill>
                          <a:schemeClr val="accent4"/>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i="1" dirty="0" smtClean="0"/>
                        <a:t>UCSD-REN</a:t>
                      </a:r>
                    </a:p>
                    <a:p>
                      <a:r>
                        <a:rPr lang="en-US" sz="900" i="1" dirty="0" smtClean="0"/>
                        <a:t>Adult 8 weeks</a:t>
                      </a:r>
                      <a:endParaRPr lang="en-US" sz="900" i="1" dirty="0"/>
                    </a:p>
                  </a:txBody>
                  <a:tcPr/>
                </a:tc>
                <a:tc>
                  <a:txBody>
                    <a:bodyPr/>
                    <a:lstStyle/>
                    <a:p>
                      <a:endParaRPr lang="en-US"/>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r>
              <a:tr h="342987">
                <a:tc>
                  <a:txBody>
                    <a:bodyPr/>
                    <a:lstStyle/>
                    <a:p>
                      <a:r>
                        <a:rPr lang="en-US" sz="1200" b="1" dirty="0" smtClean="0">
                          <a:solidFill>
                            <a:schemeClr val="accent4"/>
                          </a:solidFill>
                        </a:rPr>
                        <a:t>Liver</a:t>
                      </a:r>
                      <a:endParaRPr lang="en-US" sz="1200" b="1" dirty="0">
                        <a:solidFill>
                          <a:schemeClr val="accent4"/>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i="1" dirty="0" smtClean="0"/>
                        <a:t>UCSD-REN</a:t>
                      </a:r>
                    </a:p>
                    <a:p>
                      <a:r>
                        <a:rPr lang="en-US" sz="900" i="1" dirty="0" smtClean="0"/>
                        <a:t>Adult</a:t>
                      </a:r>
                      <a:r>
                        <a:rPr lang="en-US" sz="900" i="1" baseline="0" dirty="0" smtClean="0"/>
                        <a:t> 8 weeks</a:t>
                      </a:r>
                      <a:endParaRPr lang="en-US" sz="900" i="1" dirty="0"/>
                    </a:p>
                  </a:txBody>
                  <a:tcPr/>
                </a:tc>
                <a:tc>
                  <a:txBody>
                    <a:bodyPr/>
                    <a:lstStyle/>
                    <a:p>
                      <a:endParaRPr lang="en-US"/>
                    </a:p>
                  </a:txBody>
                  <a:tcPr/>
                </a:tc>
                <a:tc>
                  <a:txBody>
                    <a:bodyPr/>
                    <a:lstStyle/>
                    <a:p>
                      <a:endParaRPr lang="en-US" sz="1000" dirty="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r>
              <a:tr h="342987">
                <a:tc>
                  <a:txBody>
                    <a:bodyPr/>
                    <a:lstStyle/>
                    <a:p>
                      <a:r>
                        <a:rPr lang="en-US" sz="1200" b="1" dirty="0" smtClean="0">
                          <a:solidFill>
                            <a:schemeClr val="accent4"/>
                          </a:solidFill>
                        </a:rPr>
                        <a:t>MEL</a:t>
                      </a:r>
                      <a:endParaRPr lang="en-US" sz="1200" b="1" dirty="0">
                        <a:solidFill>
                          <a:schemeClr val="accent4"/>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i="1" dirty="0" smtClean="0"/>
                        <a:t>UCSD-REN</a:t>
                      </a:r>
                    </a:p>
                  </a:txBody>
                  <a:tcPr/>
                </a:tc>
                <a:tc>
                  <a:txBody>
                    <a:bodyPr/>
                    <a:lstStyle/>
                    <a:p>
                      <a:endParaRPr lang="en-US"/>
                    </a:p>
                  </a:txBody>
                  <a:tcPr/>
                </a:tc>
                <a:tc>
                  <a:txBody>
                    <a:bodyPr/>
                    <a:lstStyle/>
                    <a:p>
                      <a:endParaRPr lang="en-US" sz="100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r>
              <a:tr h="342987">
                <a:tc>
                  <a:txBody>
                    <a:bodyPr/>
                    <a:lstStyle/>
                    <a:p>
                      <a:r>
                        <a:rPr lang="en-US" sz="1200" b="1" dirty="0" smtClean="0">
                          <a:solidFill>
                            <a:schemeClr val="accent4"/>
                          </a:solidFill>
                        </a:rPr>
                        <a:t>Intestine</a:t>
                      </a:r>
                      <a:endParaRPr lang="en-US" sz="1200" b="1" dirty="0">
                        <a:solidFill>
                          <a:schemeClr val="accent4"/>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i="1" dirty="0" smtClean="0"/>
                        <a:t>UCSD-REN</a:t>
                      </a:r>
                    </a:p>
                    <a:p>
                      <a:r>
                        <a:rPr lang="en-US" sz="900" i="1" dirty="0" smtClean="0"/>
                        <a:t>Adult 8 weeks</a:t>
                      </a:r>
                    </a:p>
                  </a:txBody>
                  <a:tcPr/>
                </a:tc>
                <a:tc>
                  <a:txBody>
                    <a:bodyPr/>
                    <a:lstStyle/>
                    <a:p>
                      <a:endParaRPr lang="en-US"/>
                    </a:p>
                  </a:txBody>
                  <a:tcPr/>
                </a:tc>
                <a:tc>
                  <a:txBody>
                    <a:bodyPr/>
                    <a:lstStyle/>
                    <a:p>
                      <a:endParaRPr lang="en-US" sz="100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r>
              <a:tr h="342987">
                <a:tc>
                  <a:txBody>
                    <a:bodyPr/>
                    <a:lstStyle/>
                    <a:p>
                      <a:r>
                        <a:rPr lang="en-US" sz="1200" b="1" dirty="0" smtClean="0">
                          <a:solidFill>
                            <a:schemeClr val="accent4"/>
                          </a:solidFill>
                        </a:rPr>
                        <a:t>Spleen</a:t>
                      </a:r>
                      <a:endParaRPr lang="en-US" sz="1200" b="1" dirty="0">
                        <a:solidFill>
                          <a:schemeClr val="accent4"/>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i="1" dirty="0" smtClean="0"/>
                        <a:t>UCSD-REN</a:t>
                      </a:r>
                    </a:p>
                    <a:p>
                      <a:r>
                        <a:rPr lang="en-US" sz="900" i="1" dirty="0" smtClean="0"/>
                        <a:t>Adult 8 weeks</a:t>
                      </a:r>
                    </a:p>
                  </a:txBody>
                  <a:tcPr/>
                </a:tc>
                <a:tc>
                  <a:txBody>
                    <a:bodyPr/>
                    <a:lstStyle/>
                    <a:p>
                      <a:endParaRPr lang="en-US"/>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r>
              <a:tr h="342987">
                <a:tc>
                  <a:txBody>
                    <a:bodyPr/>
                    <a:lstStyle/>
                    <a:p>
                      <a:r>
                        <a:rPr lang="en-US" sz="1200" b="1" dirty="0" smtClean="0">
                          <a:solidFill>
                            <a:schemeClr val="accent4"/>
                          </a:solidFill>
                        </a:rPr>
                        <a:t>Testis</a:t>
                      </a:r>
                      <a:endParaRPr lang="en-US" sz="1200" b="1" dirty="0">
                        <a:solidFill>
                          <a:schemeClr val="accent4"/>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i="1" dirty="0" smtClean="0"/>
                        <a:t>UCSD-REN</a:t>
                      </a:r>
                    </a:p>
                    <a:p>
                      <a:r>
                        <a:rPr lang="en-US" sz="900" i="1" dirty="0" smtClean="0"/>
                        <a:t>Adult 8 weeks</a:t>
                      </a:r>
                    </a:p>
                  </a:txBody>
                  <a:tcPr/>
                </a:tc>
                <a:tc>
                  <a:txBody>
                    <a:bodyPr/>
                    <a:lstStyle/>
                    <a:p>
                      <a:endParaRPr lang="en-US"/>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r>
              <a:tr h="342987">
                <a:tc>
                  <a:txBody>
                    <a:bodyPr/>
                    <a:lstStyle/>
                    <a:p>
                      <a:r>
                        <a:rPr lang="en-US" sz="1200" b="1" dirty="0" smtClean="0">
                          <a:solidFill>
                            <a:schemeClr val="accent4"/>
                          </a:solidFill>
                        </a:rPr>
                        <a:t>Thymus</a:t>
                      </a:r>
                      <a:endParaRPr lang="en-US" sz="1200" b="1" dirty="0">
                        <a:solidFill>
                          <a:schemeClr val="accent4"/>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i="1" dirty="0" smtClean="0"/>
                        <a:t>UCSD-REN</a:t>
                      </a:r>
                    </a:p>
                    <a:p>
                      <a:r>
                        <a:rPr lang="en-US" sz="900" i="1" dirty="0" smtClean="0"/>
                        <a:t>Adult 8 weeks</a:t>
                      </a:r>
                    </a:p>
                  </a:txBody>
                  <a:tcPr/>
                </a:tc>
                <a:tc>
                  <a:txBody>
                    <a:bodyPr/>
                    <a:lstStyle/>
                    <a:p>
                      <a:endParaRPr lang="en-US"/>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r>
              <a:tr h="342987">
                <a:tc>
                  <a:txBody>
                    <a:bodyPr/>
                    <a:lstStyle/>
                    <a:p>
                      <a:r>
                        <a:rPr lang="en-US" sz="1200" b="1" dirty="0" smtClean="0">
                          <a:solidFill>
                            <a:schemeClr val="accent4"/>
                          </a:solidFill>
                        </a:rPr>
                        <a:t>Brain</a:t>
                      </a:r>
                      <a:endParaRPr lang="en-US" sz="1200" b="1" dirty="0">
                        <a:solidFill>
                          <a:schemeClr val="accent4"/>
                        </a:solidFill>
                      </a:endParaRPr>
                    </a:p>
                  </a:txBody>
                  <a:tcPr/>
                </a:tc>
                <a:tc>
                  <a:txBody>
                    <a:bodyPr/>
                    <a:lstStyle/>
                    <a:p>
                      <a:r>
                        <a:rPr lang="en-US" sz="900" i="1" dirty="0" smtClean="0"/>
                        <a:t>UCSD-REN</a:t>
                      </a:r>
                    </a:p>
                    <a:p>
                      <a:r>
                        <a:rPr lang="en-US" sz="900" i="1" dirty="0" smtClean="0"/>
                        <a:t>Embryonic day 14.5</a:t>
                      </a:r>
                      <a:endParaRPr lang="en-US" sz="900" i="1" dirty="0"/>
                    </a:p>
                  </a:txBody>
                  <a:tcPr/>
                </a:tc>
                <a:tc>
                  <a:txBody>
                    <a:bodyPr/>
                    <a:lstStyle/>
                    <a:p>
                      <a:endParaRPr lang="en-US"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r>
            </a:tbl>
          </a:graphicData>
        </a:graphic>
      </p:graphicFrame>
      <p:pic>
        <p:nvPicPr>
          <p:cNvPr id="20" name="Picture 19" descr="Screen Shot 2014-05-06 at 10.32.3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0790" y="2665449"/>
            <a:ext cx="3458761" cy="2194078"/>
          </a:xfrm>
          <a:prstGeom prst="rect">
            <a:avLst/>
          </a:prstGeom>
        </p:spPr>
      </p:pic>
      <p:pic>
        <p:nvPicPr>
          <p:cNvPr id="3" name="Picture 2" descr="phylo1.pdf"/>
          <p:cNvPicPr>
            <a:picLocks noChangeAspect="1"/>
          </p:cNvPicPr>
          <p:nvPr/>
        </p:nvPicPr>
        <p:blipFill rotWithShape="1">
          <a:blip r:embed="rId3">
            <a:extLst>
              <a:ext uri="{28A0092B-C50C-407E-A947-70E740481C1C}">
                <a14:useLocalDpi xmlns:a14="http://schemas.microsoft.com/office/drawing/2010/main" val="0"/>
              </a:ext>
            </a:extLst>
          </a:blip>
          <a:srcRect r="15016"/>
          <a:stretch/>
        </p:blipFill>
        <p:spPr>
          <a:xfrm>
            <a:off x="5326247" y="1763330"/>
            <a:ext cx="3654298" cy="4299982"/>
          </a:xfrm>
          <a:prstGeom prst="rect">
            <a:avLst/>
          </a:prstGeom>
        </p:spPr>
      </p:pic>
    </p:spTree>
    <p:extLst>
      <p:ext uri="{BB962C8B-B14F-4D97-AF65-F5344CB8AC3E}">
        <p14:creationId xmlns:p14="http://schemas.microsoft.com/office/powerpoint/2010/main" val="3896893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err="1" smtClean="0"/>
              <a:t>Epi</a:t>
            </a:r>
            <a:r>
              <a:rPr lang="en-US" dirty="0" smtClean="0"/>
              <a:t>-genome hotspots</a:t>
            </a:r>
            <a:endParaRPr lang="en-US" dirty="0"/>
          </a:p>
        </p:txBody>
      </p:sp>
      <p:sp>
        <p:nvSpPr>
          <p:cNvPr id="12" name="Round Single Corner Rectangle 11"/>
          <p:cNvSpPr/>
          <p:nvPr/>
        </p:nvSpPr>
        <p:spPr>
          <a:xfrm>
            <a:off x="349886" y="2158991"/>
            <a:ext cx="8794114" cy="155965"/>
          </a:xfrm>
          <a:prstGeom prst="round1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dirty="0" smtClean="0"/>
              <a:t>0	1	0	0	0	1	0	0	0	0	1	1	1	1	1	0	1	</a:t>
            </a:r>
            <a:r>
              <a:rPr lang="en-US" sz="1000" dirty="0"/>
              <a:t>0</a:t>
            </a:r>
            <a:r>
              <a:rPr lang="en-US" sz="1000" dirty="0" smtClean="0"/>
              <a:t>	</a:t>
            </a:r>
          </a:p>
        </p:txBody>
      </p:sp>
      <p:sp>
        <p:nvSpPr>
          <p:cNvPr id="13" name="Round Single Corner Rectangle 12"/>
          <p:cNvSpPr/>
          <p:nvPr/>
        </p:nvSpPr>
        <p:spPr>
          <a:xfrm>
            <a:off x="349886" y="2314956"/>
            <a:ext cx="8794114" cy="155965"/>
          </a:xfrm>
          <a:prstGeom prst="round1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t>1</a:t>
            </a:r>
            <a:r>
              <a:rPr lang="en-US" sz="1000" dirty="0" smtClean="0"/>
              <a:t>	0	0	0	0	1	0	0	0	0	0	0	0	0	0	0	0	</a:t>
            </a:r>
            <a:r>
              <a:rPr lang="en-US" sz="1000" dirty="0"/>
              <a:t>0</a:t>
            </a:r>
            <a:r>
              <a:rPr lang="en-US" sz="1000" dirty="0" smtClean="0"/>
              <a:t>	</a:t>
            </a:r>
          </a:p>
        </p:txBody>
      </p:sp>
      <p:sp>
        <p:nvSpPr>
          <p:cNvPr id="23" name="Round Single Corner Rectangle 22"/>
          <p:cNvSpPr/>
          <p:nvPr/>
        </p:nvSpPr>
        <p:spPr>
          <a:xfrm>
            <a:off x="349886" y="3055818"/>
            <a:ext cx="8794114" cy="155965"/>
          </a:xfrm>
          <a:prstGeom prst="round1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00" dirty="0" smtClean="0"/>
              <a:t>0	1	1	0	0	1	0	0	1	0	0	0	0	1	1	0	0	1	</a:t>
            </a:r>
          </a:p>
        </p:txBody>
      </p:sp>
      <p:sp>
        <p:nvSpPr>
          <p:cNvPr id="24" name="Round Single Corner Rectangle 23"/>
          <p:cNvSpPr/>
          <p:nvPr/>
        </p:nvSpPr>
        <p:spPr>
          <a:xfrm>
            <a:off x="349886" y="3216565"/>
            <a:ext cx="8794114" cy="155965"/>
          </a:xfrm>
          <a:prstGeom prst="round1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00" dirty="0" smtClean="0"/>
              <a:t>0	1	0	0	0	1	0	0	0	0	0	0	1	0	0	0	0	1	</a:t>
            </a:r>
          </a:p>
        </p:txBody>
      </p:sp>
      <p:sp>
        <p:nvSpPr>
          <p:cNvPr id="41" name="TextBox 40"/>
          <p:cNvSpPr txBox="1"/>
          <p:nvPr/>
        </p:nvSpPr>
        <p:spPr>
          <a:xfrm rot="5400000">
            <a:off x="4296488" y="2613459"/>
            <a:ext cx="415498" cy="369332"/>
          </a:xfrm>
          <a:prstGeom prst="rect">
            <a:avLst/>
          </a:prstGeom>
          <a:noFill/>
        </p:spPr>
        <p:txBody>
          <a:bodyPr wrap="none" rtlCol="0" anchor="ctr">
            <a:spAutoFit/>
          </a:bodyPr>
          <a:lstStyle/>
          <a:p>
            <a:pPr algn="ctr"/>
            <a:r>
              <a:rPr lang="en-US" dirty="0" smtClean="0"/>
              <a:t>…</a:t>
            </a:r>
            <a:endParaRPr lang="en-US" dirty="0"/>
          </a:p>
        </p:txBody>
      </p:sp>
      <p:sp>
        <p:nvSpPr>
          <p:cNvPr id="61" name="TextBox 60"/>
          <p:cNvSpPr txBox="1"/>
          <p:nvPr/>
        </p:nvSpPr>
        <p:spPr>
          <a:xfrm>
            <a:off x="-38877" y="2082070"/>
            <a:ext cx="448210" cy="1384995"/>
          </a:xfrm>
          <a:prstGeom prst="rect">
            <a:avLst/>
          </a:prstGeom>
          <a:noFill/>
        </p:spPr>
        <p:txBody>
          <a:bodyPr wrap="none" rtlCol="0">
            <a:spAutoFit/>
          </a:bodyPr>
          <a:lstStyle/>
          <a:p>
            <a:r>
              <a:rPr lang="en-US" sz="1200" b="1" i="1" dirty="0" smtClean="0">
                <a:solidFill>
                  <a:schemeClr val="accent3"/>
                </a:solidFill>
              </a:rPr>
              <a:t>S1</a:t>
            </a:r>
          </a:p>
          <a:p>
            <a:r>
              <a:rPr lang="en-US" sz="1200" b="1" i="1" dirty="0" smtClean="0">
                <a:solidFill>
                  <a:schemeClr val="accent3"/>
                </a:solidFill>
              </a:rPr>
              <a:t>S2</a:t>
            </a:r>
          </a:p>
          <a:p>
            <a:r>
              <a:rPr lang="en-US" sz="1200" b="1" i="1" dirty="0">
                <a:solidFill>
                  <a:schemeClr val="accent3"/>
                </a:solidFill>
              </a:rPr>
              <a:t>.</a:t>
            </a:r>
            <a:endParaRPr lang="en-US" sz="1200" b="1" i="1" dirty="0" smtClean="0">
              <a:solidFill>
                <a:schemeClr val="accent3"/>
              </a:solidFill>
            </a:endParaRPr>
          </a:p>
          <a:p>
            <a:r>
              <a:rPr lang="en-US" sz="1200" b="1" i="1" dirty="0" smtClean="0">
                <a:solidFill>
                  <a:schemeClr val="accent3"/>
                </a:solidFill>
              </a:rPr>
              <a:t>.</a:t>
            </a:r>
          </a:p>
          <a:p>
            <a:r>
              <a:rPr lang="en-US" sz="1200" b="1" i="1" dirty="0" smtClean="0">
                <a:solidFill>
                  <a:schemeClr val="accent3"/>
                </a:solidFill>
              </a:rPr>
              <a:t>.</a:t>
            </a:r>
          </a:p>
          <a:p>
            <a:r>
              <a:rPr lang="en-US" sz="1200" b="1" i="1" dirty="0" smtClean="0">
                <a:solidFill>
                  <a:schemeClr val="accent3"/>
                </a:solidFill>
              </a:rPr>
              <a:t>S10</a:t>
            </a:r>
            <a:endParaRPr lang="en-US" sz="1200" b="1" i="1" dirty="0">
              <a:solidFill>
                <a:schemeClr val="accent3"/>
              </a:solidFill>
            </a:endParaRPr>
          </a:p>
          <a:p>
            <a:r>
              <a:rPr lang="en-US" sz="1200" b="1" i="1" dirty="0" smtClean="0">
                <a:solidFill>
                  <a:schemeClr val="accent3"/>
                </a:solidFill>
              </a:rPr>
              <a:t>S11</a:t>
            </a:r>
            <a:endParaRPr lang="en-US" sz="1200" b="1" i="1" dirty="0">
              <a:solidFill>
                <a:schemeClr val="accent3"/>
              </a:solidFill>
            </a:endParaRPr>
          </a:p>
        </p:txBody>
      </p:sp>
      <p:sp>
        <p:nvSpPr>
          <p:cNvPr id="21" name="Round Single Corner Rectangle 20"/>
          <p:cNvSpPr/>
          <p:nvPr/>
        </p:nvSpPr>
        <p:spPr>
          <a:xfrm>
            <a:off x="349886" y="5023658"/>
            <a:ext cx="8794114" cy="155965"/>
          </a:xfrm>
          <a:prstGeom prst="round1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00" dirty="0"/>
              <a:t>1</a:t>
            </a:r>
            <a:r>
              <a:rPr lang="en-US" sz="1000" dirty="0" smtClean="0"/>
              <a:t>	1	1	0	0	1	0	0	1	0	1	1	1	1	1	0	0	1	</a:t>
            </a:r>
          </a:p>
        </p:txBody>
      </p:sp>
      <p:sp>
        <p:nvSpPr>
          <p:cNvPr id="2" name="Oval 1"/>
          <p:cNvSpPr/>
          <p:nvPr/>
        </p:nvSpPr>
        <p:spPr>
          <a:xfrm>
            <a:off x="824595" y="4796202"/>
            <a:ext cx="995201" cy="24641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5" name="Oval 24"/>
          <p:cNvSpPr/>
          <p:nvPr/>
        </p:nvSpPr>
        <p:spPr>
          <a:xfrm>
            <a:off x="5374835" y="4796202"/>
            <a:ext cx="1904348" cy="24641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 name="Down Arrow 13"/>
          <p:cNvSpPr/>
          <p:nvPr/>
        </p:nvSpPr>
        <p:spPr>
          <a:xfrm>
            <a:off x="4246190" y="3954776"/>
            <a:ext cx="442713" cy="556397"/>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5581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pic>
        <p:nvPicPr>
          <p:cNvPr id="2" name="Picture 1" descr="epi1His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096000"/>
          </a:xfrm>
          <a:prstGeom prst="rect">
            <a:avLst/>
          </a:prstGeom>
        </p:spPr>
      </p:pic>
    </p:spTree>
    <p:extLst>
      <p:ext uri="{BB962C8B-B14F-4D97-AF65-F5344CB8AC3E}">
        <p14:creationId xmlns:p14="http://schemas.microsoft.com/office/powerpoint/2010/main" val="16133929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err="1" smtClean="0"/>
              <a:t>Epi</a:t>
            </a:r>
            <a:r>
              <a:rPr lang="en-US" dirty="0" smtClean="0"/>
              <a:t>-genome hotspots</a:t>
            </a:r>
            <a:endParaRPr lang="en-US" dirty="0"/>
          </a:p>
        </p:txBody>
      </p:sp>
      <p:sp>
        <p:nvSpPr>
          <p:cNvPr id="72" name="TextBox 71"/>
          <p:cNvSpPr txBox="1"/>
          <p:nvPr/>
        </p:nvSpPr>
        <p:spPr>
          <a:xfrm>
            <a:off x="3754509" y="1477035"/>
            <a:ext cx="636487" cy="276999"/>
          </a:xfrm>
          <a:prstGeom prst="rect">
            <a:avLst/>
          </a:prstGeom>
          <a:noFill/>
        </p:spPr>
        <p:txBody>
          <a:bodyPr wrap="none" rtlCol="0">
            <a:spAutoFit/>
          </a:bodyPr>
          <a:lstStyle/>
          <a:p>
            <a:r>
              <a:rPr lang="en-US" sz="1200" b="1" dirty="0" smtClean="0">
                <a:solidFill>
                  <a:srgbClr val="9BBB59"/>
                </a:solidFill>
              </a:rPr>
              <a:t>Mark 1</a:t>
            </a:r>
            <a:endParaRPr lang="en-US" sz="1200" b="1" dirty="0">
              <a:solidFill>
                <a:srgbClr val="9BBB59"/>
              </a:solidFill>
            </a:endParaRPr>
          </a:p>
        </p:txBody>
      </p:sp>
      <p:sp>
        <p:nvSpPr>
          <p:cNvPr id="21" name="Round Single Corner Rectangle 20"/>
          <p:cNvSpPr/>
          <p:nvPr/>
        </p:nvSpPr>
        <p:spPr>
          <a:xfrm>
            <a:off x="223014" y="2047820"/>
            <a:ext cx="8794114" cy="155965"/>
          </a:xfrm>
          <a:prstGeom prst="round1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000" dirty="0" smtClean="0"/>
          </a:p>
        </p:txBody>
      </p:sp>
      <p:sp>
        <p:nvSpPr>
          <p:cNvPr id="2" name="Oval 1"/>
          <p:cNvSpPr/>
          <p:nvPr/>
        </p:nvSpPr>
        <p:spPr>
          <a:xfrm>
            <a:off x="697723" y="1820364"/>
            <a:ext cx="995201" cy="24641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5" name="Oval 24"/>
          <p:cNvSpPr/>
          <p:nvPr/>
        </p:nvSpPr>
        <p:spPr>
          <a:xfrm>
            <a:off x="6113894" y="1820364"/>
            <a:ext cx="1904348" cy="24641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 name="Round Single Corner Rectangle 13"/>
          <p:cNvSpPr/>
          <p:nvPr/>
        </p:nvSpPr>
        <p:spPr>
          <a:xfrm>
            <a:off x="223014" y="3106995"/>
            <a:ext cx="8794114" cy="155965"/>
          </a:xfrm>
          <a:prstGeom prst="round1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000" dirty="0" smtClean="0"/>
          </a:p>
        </p:txBody>
      </p:sp>
      <p:sp>
        <p:nvSpPr>
          <p:cNvPr id="15" name="Oval 14"/>
          <p:cNvSpPr/>
          <p:nvPr/>
        </p:nvSpPr>
        <p:spPr>
          <a:xfrm>
            <a:off x="1380847" y="2879539"/>
            <a:ext cx="995201" cy="24641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6" name="Oval 15"/>
          <p:cNvSpPr/>
          <p:nvPr/>
        </p:nvSpPr>
        <p:spPr>
          <a:xfrm>
            <a:off x="3554585" y="2860585"/>
            <a:ext cx="1904348" cy="24641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8" name="TextBox 17"/>
          <p:cNvSpPr txBox="1"/>
          <p:nvPr/>
        </p:nvSpPr>
        <p:spPr>
          <a:xfrm>
            <a:off x="3773344" y="2413770"/>
            <a:ext cx="636487" cy="276999"/>
          </a:xfrm>
          <a:prstGeom prst="rect">
            <a:avLst/>
          </a:prstGeom>
          <a:noFill/>
        </p:spPr>
        <p:txBody>
          <a:bodyPr wrap="none" rtlCol="0">
            <a:spAutoFit/>
          </a:bodyPr>
          <a:lstStyle/>
          <a:p>
            <a:r>
              <a:rPr lang="en-US" sz="1200" b="1" dirty="0" smtClean="0">
                <a:solidFill>
                  <a:srgbClr val="9BBB59"/>
                </a:solidFill>
              </a:rPr>
              <a:t>Mark 2</a:t>
            </a:r>
            <a:endParaRPr lang="en-US" sz="1200" b="1" dirty="0">
              <a:solidFill>
                <a:srgbClr val="9BBB59"/>
              </a:solidFill>
            </a:endParaRPr>
          </a:p>
        </p:txBody>
      </p:sp>
      <p:sp>
        <p:nvSpPr>
          <p:cNvPr id="19" name="TextBox 18"/>
          <p:cNvSpPr txBox="1"/>
          <p:nvPr/>
        </p:nvSpPr>
        <p:spPr>
          <a:xfrm rot="5400000">
            <a:off x="4046784" y="3335336"/>
            <a:ext cx="344039" cy="369332"/>
          </a:xfrm>
          <a:prstGeom prst="rect">
            <a:avLst/>
          </a:prstGeom>
          <a:noFill/>
        </p:spPr>
        <p:txBody>
          <a:bodyPr wrap="none" rtlCol="0" anchor="ctr">
            <a:spAutoFit/>
          </a:bodyPr>
          <a:lstStyle/>
          <a:p>
            <a:pPr algn="ctr"/>
            <a:r>
              <a:rPr lang="en-US" dirty="0" smtClean="0">
                <a:solidFill>
                  <a:srgbClr val="9BBB59"/>
                </a:solidFill>
              </a:rPr>
              <a:t>…</a:t>
            </a:r>
            <a:endParaRPr lang="en-US" dirty="0">
              <a:solidFill>
                <a:srgbClr val="9BBB59"/>
              </a:solidFill>
            </a:endParaRPr>
          </a:p>
        </p:txBody>
      </p:sp>
      <p:sp>
        <p:nvSpPr>
          <p:cNvPr id="20" name="TextBox 19"/>
          <p:cNvSpPr txBox="1"/>
          <p:nvPr/>
        </p:nvSpPr>
        <p:spPr>
          <a:xfrm>
            <a:off x="3790523" y="3745125"/>
            <a:ext cx="636487" cy="276999"/>
          </a:xfrm>
          <a:prstGeom prst="rect">
            <a:avLst/>
          </a:prstGeom>
          <a:noFill/>
        </p:spPr>
        <p:txBody>
          <a:bodyPr wrap="none" rtlCol="0">
            <a:spAutoFit/>
          </a:bodyPr>
          <a:lstStyle/>
          <a:p>
            <a:r>
              <a:rPr lang="en-US" sz="1200" b="1" dirty="0" smtClean="0">
                <a:solidFill>
                  <a:srgbClr val="9BBB59"/>
                </a:solidFill>
              </a:rPr>
              <a:t>Mark 4</a:t>
            </a:r>
            <a:endParaRPr lang="en-US" sz="1200" b="1" dirty="0">
              <a:solidFill>
                <a:srgbClr val="9BBB59"/>
              </a:solidFill>
            </a:endParaRPr>
          </a:p>
        </p:txBody>
      </p:sp>
      <p:sp>
        <p:nvSpPr>
          <p:cNvPr id="22" name="Round Single Corner Rectangle 21"/>
          <p:cNvSpPr/>
          <p:nvPr/>
        </p:nvSpPr>
        <p:spPr>
          <a:xfrm>
            <a:off x="231409" y="5467603"/>
            <a:ext cx="8794114" cy="155965"/>
          </a:xfrm>
          <a:prstGeom prst="round1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000" dirty="0" smtClean="0"/>
          </a:p>
        </p:txBody>
      </p:sp>
      <p:sp>
        <p:nvSpPr>
          <p:cNvPr id="26" name="Oval 25"/>
          <p:cNvSpPr/>
          <p:nvPr/>
        </p:nvSpPr>
        <p:spPr>
          <a:xfrm>
            <a:off x="706118" y="5240147"/>
            <a:ext cx="1678325" cy="24641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7" name="Oval 26"/>
          <p:cNvSpPr/>
          <p:nvPr/>
        </p:nvSpPr>
        <p:spPr>
          <a:xfrm>
            <a:off x="3562980" y="5221193"/>
            <a:ext cx="1904348" cy="24641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8" name="Oval 27"/>
          <p:cNvSpPr/>
          <p:nvPr/>
        </p:nvSpPr>
        <p:spPr>
          <a:xfrm>
            <a:off x="6122289" y="5221193"/>
            <a:ext cx="1904348" cy="24641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9" name="Down Arrow 28"/>
          <p:cNvSpPr/>
          <p:nvPr/>
        </p:nvSpPr>
        <p:spPr>
          <a:xfrm>
            <a:off x="3967118" y="4329798"/>
            <a:ext cx="442713" cy="556397"/>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8400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pic>
        <p:nvPicPr>
          <p:cNvPr id="2" name="Picture 1" descr="epiHotspo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5510"/>
            <a:ext cx="9144000" cy="6096000"/>
          </a:xfrm>
          <a:prstGeom prst="rect">
            <a:avLst/>
          </a:prstGeom>
        </p:spPr>
      </p:pic>
    </p:spTree>
    <p:extLst>
      <p:ext uri="{BB962C8B-B14F-4D97-AF65-F5344CB8AC3E}">
        <p14:creationId xmlns:p14="http://schemas.microsoft.com/office/powerpoint/2010/main" val="3007939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Approach 2: gene specific</a:t>
            </a:r>
            <a:endParaRPr lang="en-US" dirty="0"/>
          </a:p>
        </p:txBody>
      </p:sp>
      <p:cxnSp>
        <p:nvCxnSpPr>
          <p:cNvPr id="7" name="Straight Connector 6"/>
          <p:cNvCxnSpPr>
            <a:cxnSpLocks noChangeShapeType="1"/>
          </p:cNvCxnSpPr>
          <p:nvPr/>
        </p:nvCxnSpPr>
        <p:spPr bwMode="auto">
          <a:xfrm>
            <a:off x="202057" y="2321543"/>
            <a:ext cx="8737828" cy="0"/>
          </a:xfrm>
          <a:prstGeom prst="line">
            <a:avLst/>
          </a:prstGeom>
          <a:ln>
            <a:headEnd/>
            <a:tailEnd/>
          </a:ln>
        </p:spPr>
        <p:style>
          <a:lnRef idx="2">
            <a:schemeClr val="accent2"/>
          </a:lnRef>
          <a:fillRef idx="0">
            <a:schemeClr val="accent2"/>
          </a:fillRef>
          <a:effectRef idx="1">
            <a:schemeClr val="accent2"/>
          </a:effectRef>
          <a:fontRef idx="minor">
            <a:schemeClr val="tx1"/>
          </a:fontRef>
        </p:style>
      </p:cxnSp>
      <p:sp>
        <p:nvSpPr>
          <p:cNvPr id="8" name="Right Arrow 7"/>
          <p:cNvSpPr/>
          <p:nvPr/>
        </p:nvSpPr>
        <p:spPr bwMode="auto">
          <a:xfrm>
            <a:off x="973171" y="2088201"/>
            <a:ext cx="1731886" cy="439959"/>
          </a:xfrm>
          <a:prstGeom prst="rightArrow">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sz="1400" dirty="0" smtClean="0"/>
              <a:t>Promoter</a:t>
            </a:r>
            <a:endParaRPr lang="en-US" sz="1400" dirty="0"/>
          </a:p>
        </p:txBody>
      </p:sp>
      <p:sp>
        <p:nvSpPr>
          <p:cNvPr id="9" name="Pentagon 8"/>
          <p:cNvSpPr/>
          <p:nvPr/>
        </p:nvSpPr>
        <p:spPr bwMode="auto">
          <a:xfrm>
            <a:off x="3021342" y="2196101"/>
            <a:ext cx="1367080" cy="224159"/>
          </a:xfrm>
          <a:prstGeom prst="homePlate">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1400" dirty="0" smtClean="0"/>
              <a:t>EXON</a:t>
            </a:r>
            <a:endParaRPr lang="en-US" sz="1400" dirty="0"/>
          </a:p>
        </p:txBody>
      </p:sp>
      <p:sp>
        <p:nvSpPr>
          <p:cNvPr id="10" name="Isosceles Triangle 9"/>
          <p:cNvSpPr/>
          <p:nvPr/>
        </p:nvSpPr>
        <p:spPr>
          <a:xfrm rot="5400000">
            <a:off x="5027662" y="2239078"/>
            <a:ext cx="172982" cy="164930"/>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1" name="Isosceles Triangle 10"/>
          <p:cNvSpPr/>
          <p:nvPr/>
        </p:nvSpPr>
        <p:spPr>
          <a:xfrm rot="5400000">
            <a:off x="6770967" y="2239078"/>
            <a:ext cx="172982" cy="164930"/>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rot="5400000">
            <a:off x="7150342" y="2239078"/>
            <a:ext cx="172982" cy="164930"/>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3" name="Isosceles Triangle 12"/>
          <p:cNvSpPr/>
          <p:nvPr/>
        </p:nvSpPr>
        <p:spPr>
          <a:xfrm rot="5400000">
            <a:off x="7500672" y="2239078"/>
            <a:ext cx="172982" cy="164930"/>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 name="Isosceles Triangle 13"/>
          <p:cNvSpPr/>
          <p:nvPr/>
        </p:nvSpPr>
        <p:spPr>
          <a:xfrm rot="5400000">
            <a:off x="4680352" y="2239078"/>
            <a:ext cx="172982" cy="164930"/>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5" name="Pentagon 14"/>
          <p:cNvSpPr/>
          <p:nvPr/>
        </p:nvSpPr>
        <p:spPr bwMode="auto">
          <a:xfrm>
            <a:off x="5420597" y="2196101"/>
            <a:ext cx="1036906" cy="224159"/>
          </a:xfrm>
          <a:prstGeom prst="homePlate">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1400" dirty="0" smtClean="0"/>
              <a:t>EXON</a:t>
            </a:r>
            <a:endParaRPr lang="en-US" sz="1400" dirty="0"/>
          </a:p>
        </p:txBody>
      </p:sp>
      <p:sp>
        <p:nvSpPr>
          <p:cNvPr id="16" name="Isosceles Triangle 15"/>
          <p:cNvSpPr/>
          <p:nvPr/>
        </p:nvSpPr>
        <p:spPr>
          <a:xfrm rot="5400000">
            <a:off x="7818002" y="2239078"/>
            <a:ext cx="172982" cy="164930"/>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7" name="Oval 16"/>
          <p:cNvSpPr/>
          <p:nvPr/>
        </p:nvSpPr>
        <p:spPr>
          <a:xfrm>
            <a:off x="3834912" y="2002308"/>
            <a:ext cx="407493" cy="387585"/>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r>
              <a:rPr lang="en-US" sz="1100" dirty="0"/>
              <a:t>M</a:t>
            </a:r>
          </a:p>
        </p:txBody>
      </p:sp>
      <p:sp>
        <p:nvSpPr>
          <p:cNvPr id="18" name="Oval 17"/>
          <p:cNvSpPr/>
          <p:nvPr/>
        </p:nvSpPr>
        <p:spPr>
          <a:xfrm>
            <a:off x="1043089" y="2002308"/>
            <a:ext cx="407493" cy="387585"/>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r>
              <a:rPr lang="en-US" sz="1100" dirty="0"/>
              <a:t>M</a:t>
            </a:r>
          </a:p>
        </p:txBody>
      </p:sp>
      <p:sp>
        <p:nvSpPr>
          <p:cNvPr id="19" name="Oval 18"/>
          <p:cNvSpPr/>
          <p:nvPr/>
        </p:nvSpPr>
        <p:spPr>
          <a:xfrm>
            <a:off x="7097205" y="2007231"/>
            <a:ext cx="407493" cy="387585"/>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r>
              <a:rPr lang="en-US" sz="1100" dirty="0"/>
              <a:t>M</a:t>
            </a:r>
          </a:p>
        </p:txBody>
      </p:sp>
      <p:sp>
        <p:nvSpPr>
          <p:cNvPr id="20" name="TextBox 19"/>
          <p:cNvSpPr txBox="1"/>
          <p:nvPr/>
        </p:nvSpPr>
        <p:spPr>
          <a:xfrm>
            <a:off x="1661498" y="3374782"/>
            <a:ext cx="1684739" cy="369332"/>
          </a:xfrm>
          <a:prstGeom prst="rect">
            <a:avLst/>
          </a:prstGeom>
          <a:noFill/>
        </p:spPr>
        <p:txBody>
          <a:bodyPr wrap="none" rtlCol="0">
            <a:spAutoFit/>
          </a:bodyPr>
          <a:lstStyle/>
          <a:p>
            <a:r>
              <a:rPr lang="en-US" dirty="0" smtClean="0"/>
              <a:t>RNA abundance</a:t>
            </a:r>
          </a:p>
        </p:txBody>
      </p:sp>
      <p:sp>
        <p:nvSpPr>
          <p:cNvPr id="21" name="TextBox 20"/>
          <p:cNvSpPr txBox="1"/>
          <p:nvPr/>
        </p:nvSpPr>
        <p:spPr>
          <a:xfrm>
            <a:off x="4756816" y="3337388"/>
            <a:ext cx="3664284" cy="369332"/>
          </a:xfrm>
          <a:prstGeom prst="rect">
            <a:avLst/>
          </a:prstGeom>
          <a:noFill/>
        </p:spPr>
        <p:txBody>
          <a:bodyPr wrap="none" rtlCol="0">
            <a:spAutoFit/>
          </a:bodyPr>
          <a:lstStyle/>
          <a:p>
            <a:r>
              <a:rPr lang="en-US" b="1" dirty="0" smtClean="0">
                <a:solidFill>
                  <a:srgbClr val="FF0000"/>
                </a:solidFill>
              </a:rPr>
              <a:t>Intensity of the peak in the hotspots</a:t>
            </a:r>
          </a:p>
        </p:txBody>
      </p:sp>
      <p:cxnSp>
        <p:nvCxnSpPr>
          <p:cNvPr id="23" name="Straight Arrow Connector 22"/>
          <p:cNvCxnSpPr/>
          <p:nvPr/>
        </p:nvCxnSpPr>
        <p:spPr>
          <a:xfrm>
            <a:off x="3635304" y="3568221"/>
            <a:ext cx="767944" cy="9694"/>
          </a:xfrm>
          <a:prstGeom prst="straightConnector1">
            <a:avLst/>
          </a:prstGeom>
          <a:ln w="76200" cmpd="sng">
            <a:tailEnd type="arrow"/>
          </a:ln>
        </p:spPr>
        <p:style>
          <a:lnRef idx="2">
            <a:schemeClr val="accent4"/>
          </a:lnRef>
          <a:fillRef idx="0">
            <a:schemeClr val="accent4"/>
          </a:fillRef>
          <a:effectRef idx="1">
            <a:schemeClr val="accent4"/>
          </a:effectRef>
          <a:fontRef idx="minor">
            <a:schemeClr val="tx1"/>
          </a:fontRef>
        </p:style>
      </p:cxnSp>
      <p:sp>
        <p:nvSpPr>
          <p:cNvPr id="25" name="TextBox 24"/>
          <p:cNvSpPr txBox="1"/>
          <p:nvPr/>
        </p:nvSpPr>
        <p:spPr>
          <a:xfrm>
            <a:off x="1672938" y="4539766"/>
            <a:ext cx="5200300" cy="923330"/>
          </a:xfrm>
          <a:prstGeom prst="rect">
            <a:avLst/>
          </a:prstGeom>
          <a:noFill/>
        </p:spPr>
        <p:txBody>
          <a:bodyPr wrap="square" rtlCol="0">
            <a:spAutoFit/>
          </a:bodyPr>
          <a:lstStyle/>
          <a:p>
            <a:r>
              <a:rPr lang="en-US" dirty="0" smtClean="0"/>
              <a:t>Models:</a:t>
            </a:r>
          </a:p>
          <a:p>
            <a:r>
              <a:rPr lang="en-US" dirty="0" smtClean="0"/>
              <a:t>Single correlation: </a:t>
            </a:r>
            <a:r>
              <a:rPr lang="en-US" dirty="0"/>
              <a:t>P</a:t>
            </a:r>
            <a:r>
              <a:rPr lang="en-US" dirty="0" smtClean="0"/>
              <a:t>earson’s and linear regression</a:t>
            </a:r>
          </a:p>
          <a:p>
            <a:r>
              <a:rPr lang="en-US" dirty="0" smtClean="0"/>
              <a:t>Pair correlation: Each pair with interactive term</a:t>
            </a:r>
          </a:p>
        </p:txBody>
      </p:sp>
    </p:spTree>
    <p:extLst>
      <p:ext uri="{BB962C8B-B14F-4D97-AF65-F5344CB8AC3E}">
        <p14:creationId xmlns:p14="http://schemas.microsoft.com/office/powerpoint/2010/main" val="1779308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enereg_science.pdf"/>
          <p:cNvPicPr>
            <a:picLocks noGrp="1" noChangeAspect="1"/>
          </p:cNvPicPr>
          <p:nvPr>
            <p:ph idx="1"/>
          </p:nvPr>
        </p:nvPicPr>
        <p:blipFill>
          <a:blip r:embed="rId3"/>
          <a:srcRect t="1115" b="1115"/>
          <a:stretch>
            <a:fillRect/>
          </a:stretch>
        </p:blipFill>
        <p:spPr>
          <a:xfrm>
            <a:off x="1378143" y="1623125"/>
            <a:ext cx="6656191" cy="3660649"/>
          </a:xfrm>
          <a:prstGeom prst="rect">
            <a:avLst/>
          </a:prstGeom>
        </p:spPr>
      </p:pic>
      <p:sp>
        <p:nvSpPr>
          <p:cNvPr id="5" name="Title 1"/>
          <p:cNvSpPr txBox="1">
            <a:spLocks/>
          </p:cNvSpPr>
          <p:nvPr/>
        </p:nvSpPr>
        <p:spPr>
          <a:xfrm>
            <a:off x="766693" y="272042"/>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Epigenetic, transcriptional, and post-transcriptional regulation</a:t>
            </a:r>
            <a:endParaRPr lang="en-US" dirty="0"/>
          </a:p>
        </p:txBody>
      </p:sp>
      <p:pic>
        <p:nvPicPr>
          <p:cNvPr id="6" name="Content Placeholder 3"/>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l="-18550" t="65965" r="-18550" b="14114"/>
          <a:stretch/>
        </p:blipFill>
        <p:spPr>
          <a:xfrm>
            <a:off x="389341" y="5487369"/>
            <a:ext cx="8229600" cy="901634"/>
          </a:xfrm>
          <a:prstGeom prst="rect">
            <a:avLst/>
          </a:prstGeom>
        </p:spPr>
      </p:pic>
      <p:pic>
        <p:nvPicPr>
          <p:cNvPr id="7" name="Content Placeholder 3"/>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l="13723" r="40896" b="71522"/>
          <a:stretch/>
        </p:blipFill>
        <p:spPr>
          <a:xfrm>
            <a:off x="2743442" y="4334188"/>
            <a:ext cx="2437197" cy="1153181"/>
          </a:xfrm>
          <a:prstGeom prst="rect">
            <a:avLst/>
          </a:prstGeom>
        </p:spPr>
      </p:pic>
    </p:spTree>
    <p:extLst>
      <p:ext uri="{BB962C8B-B14F-4D97-AF65-F5344CB8AC3E}">
        <p14:creationId xmlns:p14="http://schemas.microsoft.com/office/powerpoint/2010/main" val="34043762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pic>
        <p:nvPicPr>
          <p:cNvPr id="2" name="Picture 1" descr="map.mmark.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255" y="0"/>
            <a:ext cx="6400800" cy="6400800"/>
          </a:xfrm>
          <a:prstGeom prst="rect">
            <a:avLst/>
          </a:prstGeom>
        </p:spPr>
      </p:pic>
      <p:sp>
        <p:nvSpPr>
          <p:cNvPr id="3" name="TextBox 2"/>
          <p:cNvSpPr txBox="1"/>
          <p:nvPr/>
        </p:nvSpPr>
        <p:spPr>
          <a:xfrm>
            <a:off x="4867139" y="3162117"/>
            <a:ext cx="4044584" cy="369332"/>
          </a:xfrm>
          <a:prstGeom prst="rect">
            <a:avLst/>
          </a:prstGeom>
          <a:noFill/>
        </p:spPr>
        <p:txBody>
          <a:bodyPr wrap="none" rtlCol="0">
            <a:spAutoFit/>
          </a:bodyPr>
          <a:lstStyle/>
          <a:p>
            <a:r>
              <a:rPr lang="en-US" i="1" dirty="0" smtClean="0">
                <a:solidFill>
                  <a:srgbClr val="FF0000"/>
                </a:solidFill>
              </a:rPr>
              <a:t>A starting point for studying interaction?</a:t>
            </a:r>
            <a:endParaRPr lang="en-US" i="1" dirty="0">
              <a:solidFill>
                <a:srgbClr val="FF0000"/>
              </a:solidFill>
            </a:endParaRPr>
          </a:p>
        </p:txBody>
      </p:sp>
    </p:spTree>
    <p:extLst>
      <p:ext uri="{BB962C8B-B14F-4D97-AF65-F5344CB8AC3E}">
        <p14:creationId xmlns:p14="http://schemas.microsoft.com/office/powerpoint/2010/main" val="3915328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Positions of </a:t>
            </a:r>
            <a:r>
              <a:rPr lang="en-US" i="1" dirty="0" err="1" smtClean="0"/>
              <a:t>cis</a:t>
            </a:r>
            <a:r>
              <a:rPr lang="en-US" dirty="0" smtClean="0"/>
              <a:t> and </a:t>
            </a:r>
            <a:r>
              <a:rPr lang="en-US" i="1" dirty="0" smtClean="0"/>
              <a:t>trans</a:t>
            </a:r>
            <a:r>
              <a:rPr lang="en-US" dirty="0" smtClean="0"/>
              <a:t>-</a:t>
            </a:r>
            <a:r>
              <a:rPr lang="en-US" dirty="0" err="1" smtClean="0"/>
              <a:t>eQTLs</a:t>
            </a:r>
            <a:endParaRPr lang="en-US" dirty="0"/>
          </a:p>
        </p:txBody>
      </p:sp>
      <p:pic>
        <p:nvPicPr>
          <p:cNvPr id="6" name="Picture 5" descr="Screen Shot 2014-03-04 at 7.12.03 AM.png"/>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1476" t="1412"/>
          <a:stretch/>
        </p:blipFill>
        <p:spPr>
          <a:xfrm>
            <a:off x="2088352" y="1300278"/>
            <a:ext cx="4482133" cy="5036517"/>
          </a:xfrm>
          <a:prstGeom prst="rect">
            <a:avLst/>
          </a:prstGeom>
        </p:spPr>
      </p:pic>
      <p:sp>
        <p:nvSpPr>
          <p:cNvPr id="3" name="TextBox 2"/>
          <p:cNvSpPr txBox="1"/>
          <p:nvPr/>
        </p:nvSpPr>
        <p:spPr>
          <a:xfrm>
            <a:off x="383575" y="6353841"/>
            <a:ext cx="6680848" cy="523220"/>
          </a:xfrm>
          <a:prstGeom prst="rect">
            <a:avLst/>
          </a:prstGeom>
          <a:noFill/>
        </p:spPr>
        <p:txBody>
          <a:bodyPr wrap="none" rtlCol="0">
            <a:spAutoFit/>
          </a:bodyPr>
          <a:lstStyle/>
          <a:p>
            <a:r>
              <a:rPr lang="en-US" sz="1400" dirty="0" smtClean="0"/>
              <a:t>Systematic identification of trans </a:t>
            </a:r>
            <a:r>
              <a:rPr lang="en-US" sz="1400" dirty="0" err="1" smtClean="0"/>
              <a:t>eQTLs</a:t>
            </a:r>
            <a:r>
              <a:rPr lang="en-US" sz="1400" dirty="0" smtClean="0"/>
              <a:t> as putative drivers of known disease associations</a:t>
            </a:r>
          </a:p>
          <a:p>
            <a:r>
              <a:rPr lang="en-US" sz="1400" dirty="0" smtClean="0"/>
              <a:t>2013 Nature Genetics</a:t>
            </a:r>
            <a:endParaRPr lang="en-US" sz="1400" dirty="0"/>
          </a:p>
        </p:txBody>
      </p:sp>
    </p:spTree>
    <p:extLst>
      <p:ext uri="{BB962C8B-B14F-4D97-AF65-F5344CB8AC3E}">
        <p14:creationId xmlns:p14="http://schemas.microsoft.com/office/powerpoint/2010/main" val="411539086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effectSingle(esb4).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229" y="1284995"/>
            <a:ext cx="5573005" cy="5573005"/>
          </a:xfrm>
          <a:prstGeom prst="rect">
            <a:avLst/>
          </a:prstGeom>
        </p:spPr>
      </p:pic>
      <p:sp>
        <p:nvSpPr>
          <p:cNvPr id="7" name="Title 6"/>
          <p:cNvSpPr>
            <a:spLocks noGrp="1"/>
          </p:cNvSpPr>
          <p:nvPr>
            <p:ph type="title"/>
          </p:nvPr>
        </p:nvSpPr>
        <p:spPr/>
        <p:txBody>
          <a:bodyPr/>
          <a:lstStyle/>
          <a:p>
            <a:r>
              <a:rPr lang="en-US" dirty="0" smtClean="0"/>
              <a:t>Pearson’s correlation</a:t>
            </a:r>
            <a:endParaRPr lang="en-US" dirty="0"/>
          </a:p>
        </p:txBody>
      </p:sp>
    </p:spTree>
    <p:extLst>
      <p:ext uri="{BB962C8B-B14F-4D97-AF65-F5344CB8AC3E}">
        <p14:creationId xmlns:p14="http://schemas.microsoft.com/office/powerpoint/2010/main" val="880623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Enhancer</a:t>
            </a:r>
            <a:endParaRPr lang="en-US" dirty="0"/>
          </a:p>
        </p:txBody>
      </p:sp>
      <p:sp>
        <p:nvSpPr>
          <p:cNvPr id="3" name="Rectangle 2"/>
          <p:cNvSpPr/>
          <p:nvPr/>
        </p:nvSpPr>
        <p:spPr>
          <a:xfrm>
            <a:off x="3923065" y="5740232"/>
            <a:ext cx="4572000" cy="923330"/>
          </a:xfrm>
          <a:prstGeom prst="rect">
            <a:avLst/>
          </a:prstGeom>
        </p:spPr>
        <p:txBody>
          <a:bodyPr>
            <a:spAutoFit/>
          </a:bodyPr>
          <a:lstStyle/>
          <a:p>
            <a:r>
              <a:rPr lang="en-US" dirty="0"/>
              <a:t>simultaneous enrichment of H3K27ac and H3K4me1 at flanking regions and absence of </a:t>
            </a:r>
            <a:r>
              <a:rPr lang="en-US" dirty="0" smtClean="0"/>
              <a:t>H3K4me3</a:t>
            </a:r>
          </a:p>
        </p:txBody>
      </p:sp>
      <p:sp>
        <p:nvSpPr>
          <p:cNvPr id="4" name="Rectangle 3"/>
          <p:cNvSpPr/>
          <p:nvPr/>
        </p:nvSpPr>
        <p:spPr>
          <a:xfrm>
            <a:off x="2051736" y="4644078"/>
            <a:ext cx="4572000" cy="923330"/>
          </a:xfrm>
          <a:prstGeom prst="rect">
            <a:avLst/>
          </a:prstGeom>
        </p:spPr>
        <p:txBody>
          <a:bodyPr>
            <a:spAutoFit/>
          </a:bodyPr>
          <a:lstStyle/>
          <a:p>
            <a:r>
              <a:rPr lang="en-US" dirty="0"/>
              <a:t>Typical of enhancers, identified elements were generally located within 1-200 kb away from the nearest transcription start site</a:t>
            </a:r>
          </a:p>
        </p:txBody>
      </p:sp>
      <p:sp>
        <p:nvSpPr>
          <p:cNvPr id="5" name="Rectangle 4"/>
          <p:cNvSpPr/>
          <p:nvPr/>
        </p:nvSpPr>
        <p:spPr>
          <a:xfrm>
            <a:off x="3923065" y="2851787"/>
            <a:ext cx="4572000" cy="923330"/>
          </a:xfrm>
          <a:prstGeom prst="rect">
            <a:avLst/>
          </a:prstGeom>
        </p:spPr>
        <p:txBody>
          <a:bodyPr>
            <a:spAutoFit/>
          </a:bodyPr>
          <a:lstStyle/>
          <a:p>
            <a:r>
              <a:rPr lang="en-US" dirty="0"/>
              <a:t>CTCF binding, as mammalian insulators are generally understood to require CTCF to block promoter-enhancer interactions</a:t>
            </a:r>
          </a:p>
        </p:txBody>
      </p:sp>
      <p:sp>
        <p:nvSpPr>
          <p:cNvPr id="6" name="Rectangle 5"/>
          <p:cNvSpPr/>
          <p:nvPr/>
        </p:nvSpPr>
        <p:spPr>
          <a:xfrm>
            <a:off x="63560" y="3867627"/>
            <a:ext cx="8686800" cy="646331"/>
          </a:xfrm>
          <a:prstGeom prst="rect">
            <a:avLst/>
          </a:prstGeom>
        </p:spPr>
        <p:txBody>
          <a:bodyPr wrap="square">
            <a:spAutoFit/>
          </a:bodyPr>
          <a:lstStyle/>
          <a:p>
            <a:r>
              <a:rPr lang="en-US" dirty="0"/>
              <a:t> transcriptional </a:t>
            </a:r>
            <a:r>
              <a:rPr lang="en-US" dirty="0" err="1"/>
              <a:t>coactivator</a:t>
            </a:r>
            <a:r>
              <a:rPr lang="en-US" dirty="0"/>
              <a:t> protein p300 (Tables S2–S4) as p300 is known to localize at enhancers</a:t>
            </a:r>
          </a:p>
        </p:txBody>
      </p:sp>
      <p:sp>
        <p:nvSpPr>
          <p:cNvPr id="7" name="Rectangle 6"/>
          <p:cNvSpPr/>
          <p:nvPr/>
        </p:nvSpPr>
        <p:spPr>
          <a:xfrm>
            <a:off x="63560" y="0"/>
            <a:ext cx="7562053" cy="2862323"/>
          </a:xfrm>
          <a:prstGeom prst="rect">
            <a:avLst/>
          </a:prstGeom>
        </p:spPr>
        <p:txBody>
          <a:bodyPr wrap="square">
            <a:spAutoFit/>
          </a:bodyPr>
          <a:lstStyle/>
          <a:p>
            <a:r>
              <a:rPr lang="en-US" dirty="0"/>
              <a:t>Active enhancers were defined as co-localized H3K4me1 and H3K27ac peaks with no H3K27me3 peak, whereas silent enhancers were considered loci with H3K4me1 and H3K27me3 peaks but no H3K27ac peak. Loci were filtered to be located distant to TSSs (500 </a:t>
            </a:r>
            <a:r>
              <a:rPr lang="en-US" dirty="0" err="1"/>
              <a:t>bp</a:t>
            </a:r>
            <a:r>
              <a:rPr lang="en-US" dirty="0"/>
              <a:t>) and exons (200 </a:t>
            </a:r>
            <a:r>
              <a:rPr lang="en-US" dirty="0" err="1"/>
              <a:t>bp</a:t>
            </a:r>
            <a:r>
              <a:rPr lang="en-US" dirty="0"/>
              <a:t>) of protein-coding genes, multi-</a:t>
            </a:r>
            <a:r>
              <a:rPr lang="en-US" dirty="0" err="1"/>
              <a:t>exonic</a:t>
            </a:r>
            <a:r>
              <a:rPr lang="en-US" dirty="0"/>
              <a:t> noncoding genes and mRNAs (from ENSEMBL, GENCODE (v10), </a:t>
            </a:r>
            <a:r>
              <a:rPr lang="en-US" dirty="0" err="1"/>
              <a:t>RefSeq</a:t>
            </a:r>
            <a:r>
              <a:rPr lang="en-US" dirty="0"/>
              <a:t> and UCSC, downloaded January 12, 2012), and other </a:t>
            </a:r>
            <a:r>
              <a:rPr lang="en-US" dirty="0" err="1"/>
              <a:t>lncRNAs</a:t>
            </a:r>
            <a:r>
              <a:rPr lang="en-US" dirty="0"/>
              <a:t> from a gene-centric set derived from literature40 as well as manually annotated sense-antisense pairs (coding-noncoding and noncoding-noncoding sense-antisense pairs) with 5′ expressed sequence tag (EST) and complementary DNA support, and 5′ ESTs with no locus with protein-coding capacity. </a:t>
            </a:r>
          </a:p>
        </p:txBody>
      </p:sp>
    </p:spTree>
    <p:extLst>
      <p:ext uri="{BB962C8B-B14F-4D97-AF65-F5344CB8AC3E}">
        <p14:creationId xmlns:p14="http://schemas.microsoft.com/office/powerpoint/2010/main" val="36420288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Rectangle 2"/>
          <p:cNvSpPr/>
          <p:nvPr/>
        </p:nvSpPr>
        <p:spPr>
          <a:xfrm>
            <a:off x="536300" y="2967335"/>
            <a:ext cx="8071440" cy="707886"/>
          </a:xfrm>
          <a:prstGeom prst="rect">
            <a:avLst/>
          </a:prstGeom>
          <a:noFill/>
        </p:spPr>
        <p:txBody>
          <a:bodyPr wrap="none" lIns="91440" tIns="45720" rIns="91440" bIns="45720">
            <a:spAutoFit/>
          </a:bodyPr>
          <a:lstStyle/>
          <a:p>
            <a:pPr algn="ctr"/>
            <a:r>
              <a:rPr lang="en-US" sz="20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Select interesting interaction terms and plot the interaction effects graphs</a:t>
            </a:r>
          </a:p>
          <a:p>
            <a:pPr algn="ctr"/>
            <a:r>
              <a:rPr lang="en-US" sz="2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Create nice graphs</a:t>
            </a:r>
            <a:endParaRPr lang="en-US" sz="20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1586470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Mouse ENCODE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59606866"/>
              </p:ext>
            </p:extLst>
          </p:nvPr>
        </p:nvGraphicFramePr>
        <p:xfrm>
          <a:off x="176031" y="1976638"/>
          <a:ext cx="8804514" cy="4503506"/>
        </p:xfrm>
        <a:graphic>
          <a:graphicData uri="http://schemas.openxmlformats.org/drawingml/2006/table">
            <a:tbl>
              <a:tblPr firstRow="1" bandRow="1">
                <a:tableStyleId>{3B4B98B0-60AC-42C2-AFA5-B58CD77FA1E5}</a:tableStyleId>
              </a:tblPr>
              <a:tblGrid>
                <a:gridCol w="1371529"/>
                <a:gridCol w="1061855"/>
                <a:gridCol w="6371130"/>
              </a:tblGrid>
              <a:tr h="342987">
                <a:tc>
                  <a:txBody>
                    <a:bodyPr/>
                    <a:lstStyle/>
                    <a:p>
                      <a:endParaRPr lang="en-US" b="1" dirty="0"/>
                    </a:p>
                  </a:txBody>
                  <a:tcPr/>
                </a:tc>
                <a:tc>
                  <a:txBody>
                    <a:bodyPr/>
                    <a:lstStyle/>
                    <a:p>
                      <a:r>
                        <a:rPr lang="en-US" sz="1200" dirty="0" smtClean="0">
                          <a:solidFill>
                            <a:schemeClr val="accent6"/>
                          </a:solidFill>
                        </a:rPr>
                        <a:t>RNA</a:t>
                      </a:r>
                      <a:endParaRPr lang="en-US" sz="1200" dirty="0">
                        <a:solidFill>
                          <a:schemeClr val="accent6"/>
                        </a:solidFill>
                      </a:endParaRPr>
                    </a:p>
                  </a:txBody>
                  <a:tcPr/>
                </a:tc>
                <a:tc>
                  <a:txBody>
                    <a:bodyPr/>
                    <a:lstStyle/>
                    <a:p>
                      <a:r>
                        <a:rPr lang="en-US" sz="1200" dirty="0" smtClean="0">
                          <a:solidFill>
                            <a:srgbClr val="9BBB59"/>
                          </a:solidFill>
                        </a:rPr>
                        <a:t>H3k4me1,</a:t>
                      </a:r>
                      <a:r>
                        <a:rPr lang="en-US" sz="1200" baseline="0" dirty="0" smtClean="0">
                          <a:solidFill>
                            <a:srgbClr val="9BBB59"/>
                          </a:solidFill>
                        </a:rPr>
                        <a:t> </a:t>
                      </a:r>
                      <a:r>
                        <a:rPr lang="en-US" sz="1200" dirty="0" smtClean="0">
                          <a:solidFill>
                            <a:srgbClr val="9BBB59"/>
                          </a:solidFill>
                        </a:rPr>
                        <a:t>H3k4me3,</a:t>
                      </a:r>
                      <a:r>
                        <a:rPr lang="en-US" sz="1200" baseline="0" dirty="0" smtClean="0">
                          <a:solidFill>
                            <a:srgbClr val="9BBB59"/>
                          </a:solidFill>
                        </a:rPr>
                        <a:t> H3k9ac, H3k9me3, </a:t>
                      </a:r>
                      <a:r>
                        <a:rPr lang="en-US" sz="1200" dirty="0" smtClean="0">
                          <a:solidFill>
                            <a:srgbClr val="9BBB59"/>
                          </a:solidFill>
                        </a:rPr>
                        <a:t>H3k27ac,</a:t>
                      </a:r>
                      <a:r>
                        <a:rPr lang="en-US" sz="1200" baseline="0" dirty="0" smtClean="0">
                          <a:solidFill>
                            <a:srgbClr val="9BBB59"/>
                          </a:solidFill>
                        </a:rPr>
                        <a:t> </a:t>
                      </a:r>
                      <a:r>
                        <a:rPr lang="en-US" sz="1200" dirty="0" smtClean="0">
                          <a:solidFill>
                            <a:srgbClr val="9BBB59"/>
                          </a:solidFill>
                        </a:rPr>
                        <a:t>H3k27me3, H3k36me3,</a:t>
                      </a:r>
                      <a:r>
                        <a:rPr lang="en-US" sz="1200" baseline="0" dirty="0" smtClean="0">
                          <a:solidFill>
                            <a:srgbClr val="9BBB59"/>
                          </a:solidFill>
                        </a:rPr>
                        <a:t> </a:t>
                      </a:r>
                      <a:r>
                        <a:rPr lang="en-US" sz="1200" dirty="0" smtClean="0">
                          <a:solidFill>
                            <a:schemeClr val="accent2"/>
                          </a:solidFill>
                        </a:rPr>
                        <a:t>CTCF,</a:t>
                      </a:r>
                      <a:r>
                        <a:rPr lang="en-US" sz="1200" baseline="0" dirty="0" smtClean="0">
                          <a:solidFill>
                            <a:schemeClr val="accent2"/>
                          </a:solidFill>
                        </a:rPr>
                        <a:t> </a:t>
                      </a:r>
                      <a:r>
                        <a:rPr lang="en-US" sz="1200" dirty="0" smtClean="0">
                          <a:solidFill>
                            <a:schemeClr val="accent2"/>
                          </a:solidFill>
                        </a:rPr>
                        <a:t>Polr2a, P300</a:t>
                      </a:r>
                      <a:endParaRPr lang="en-US" sz="1200" dirty="0">
                        <a:solidFill>
                          <a:schemeClr val="accent2"/>
                        </a:solidFill>
                      </a:endParaRPr>
                    </a:p>
                  </a:txBody>
                  <a:tcPr/>
                </a:tc>
              </a:tr>
              <a:tr h="342987">
                <a:tc>
                  <a:txBody>
                    <a:bodyPr/>
                    <a:lstStyle/>
                    <a:p>
                      <a:r>
                        <a:rPr lang="en-US" sz="1200" b="1" dirty="0" smtClean="0">
                          <a:solidFill>
                            <a:schemeClr val="accent4"/>
                          </a:solidFill>
                        </a:rPr>
                        <a:t>Cerebellum</a:t>
                      </a:r>
                      <a:endParaRPr lang="en-US" sz="1200" b="1" dirty="0">
                        <a:solidFill>
                          <a:schemeClr val="accent4"/>
                        </a:solidFill>
                      </a:endParaRPr>
                    </a:p>
                  </a:txBody>
                  <a:tcPr/>
                </a:tc>
                <a:tc>
                  <a:txBody>
                    <a:bodyPr/>
                    <a:lstStyle/>
                    <a:p>
                      <a:r>
                        <a:rPr lang="en-US" sz="900" i="1" dirty="0" smtClean="0"/>
                        <a:t>UCSD-REN</a:t>
                      </a:r>
                    </a:p>
                    <a:p>
                      <a:r>
                        <a:rPr lang="en-US" sz="900" i="1" dirty="0" smtClean="0"/>
                        <a:t>Adult 8 weeks</a:t>
                      </a:r>
                      <a:endParaRPr lang="en-US" sz="900" i="1" dirty="0"/>
                    </a:p>
                  </a:txBody>
                  <a:tcPr/>
                </a:tc>
                <a:tc rowSpan="11">
                  <a:txBody>
                    <a:bodyPr/>
                    <a:lstStyle/>
                    <a:p>
                      <a:endParaRPr lang="en-US" dirty="0"/>
                    </a:p>
                  </a:txBody>
                  <a:tcPr>
                    <a:noFill/>
                  </a:tcPr>
                </a:tc>
              </a:tr>
              <a:tr h="342987">
                <a:tc>
                  <a:txBody>
                    <a:bodyPr/>
                    <a:lstStyle/>
                    <a:p>
                      <a:r>
                        <a:rPr lang="en-US" sz="1200" b="1" dirty="0" smtClean="0">
                          <a:solidFill>
                            <a:schemeClr val="accent4"/>
                          </a:solidFill>
                        </a:rPr>
                        <a:t>ES-Bruce4</a:t>
                      </a:r>
                      <a:endParaRPr lang="en-US" sz="1200" b="1" dirty="0">
                        <a:solidFill>
                          <a:schemeClr val="accent4"/>
                        </a:solidFill>
                      </a:endParaRPr>
                    </a:p>
                  </a:txBody>
                  <a:tcPr/>
                </a:tc>
                <a:tc>
                  <a:txBody>
                    <a:bodyPr/>
                    <a:lstStyle/>
                    <a:p>
                      <a:r>
                        <a:rPr lang="en-US" sz="900" i="1" dirty="0" smtClean="0"/>
                        <a:t>UCSD-REN</a:t>
                      </a:r>
                    </a:p>
                    <a:p>
                      <a:r>
                        <a:rPr lang="en-US" sz="900" i="1" dirty="0" smtClean="0"/>
                        <a:t>Embryonic day 0</a:t>
                      </a:r>
                      <a:endParaRPr lang="en-US" sz="900" i="1" dirty="0"/>
                    </a:p>
                  </a:txBody>
                  <a:tcPr/>
                </a:tc>
                <a:tc vMerge="1">
                  <a:txBody>
                    <a:bodyPr/>
                    <a:lstStyle/>
                    <a:p>
                      <a:endParaRPr lang="en-US" dirty="0"/>
                    </a:p>
                  </a:txBody>
                  <a:tcPr/>
                </a:tc>
              </a:tr>
              <a:tr h="342987">
                <a:tc>
                  <a:txBody>
                    <a:bodyPr/>
                    <a:lstStyle/>
                    <a:p>
                      <a:r>
                        <a:rPr lang="en-US" sz="1200" b="1" dirty="0" smtClean="0">
                          <a:solidFill>
                            <a:schemeClr val="accent4"/>
                          </a:solidFill>
                        </a:rPr>
                        <a:t>Heart</a:t>
                      </a:r>
                      <a:endParaRPr lang="en-US" sz="1200" b="1" dirty="0">
                        <a:solidFill>
                          <a:schemeClr val="accent4"/>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i="1" dirty="0" smtClean="0"/>
                        <a:t>UCSD-REN</a:t>
                      </a:r>
                    </a:p>
                    <a:p>
                      <a:r>
                        <a:rPr lang="en-US" sz="900" i="1" baseline="0" dirty="0" smtClean="0"/>
                        <a:t>Adult 8 weeks</a:t>
                      </a:r>
                      <a:endParaRPr lang="en-US" sz="900" i="1" dirty="0"/>
                    </a:p>
                  </a:txBody>
                  <a:tcPr/>
                </a:tc>
                <a:tc vMerge="1">
                  <a:txBody>
                    <a:bodyPr/>
                    <a:lstStyle/>
                    <a:p>
                      <a:endParaRPr lang="en-US"/>
                    </a:p>
                  </a:txBody>
                  <a:tcPr/>
                </a:tc>
              </a:tr>
              <a:tr h="342987">
                <a:tc>
                  <a:txBody>
                    <a:bodyPr/>
                    <a:lstStyle/>
                    <a:p>
                      <a:r>
                        <a:rPr lang="en-US" sz="1200" b="1" dirty="0" smtClean="0">
                          <a:solidFill>
                            <a:schemeClr val="accent4"/>
                          </a:solidFill>
                        </a:rPr>
                        <a:t>Kidney</a:t>
                      </a:r>
                      <a:endParaRPr lang="en-US" sz="1200" b="1" dirty="0">
                        <a:solidFill>
                          <a:schemeClr val="accent4"/>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i="1" dirty="0" smtClean="0"/>
                        <a:t>UCSD-REN</a:t>
                      </a:r>
                    </a:p>
                    <a:p>
                      <a:r>
                        <a:rPr lang="en-US" sz="900" i="1" dirty="0" smtClean="0"/>
                        <a:t>Adult 8 weeks</a:t>
                      </a:r>
                      <a:endParaRPr lang="en-US" sz="900" i="1" dirty="0"/>
                    </a:p>
                  </a:txBody>
                  <a:tcPr/>
                </a:tc>
                <a:tc vMerge="1">
                  <a:txBody>
                    <a:bodyPr/>
                    <a:lstStyle/>
                    <a:p>
                      <a:endParaRPr lang="en-US"/>
                    </a:p>
                  </a:txBody>
                  <a:tcPr/>
                </a:tc>
              </a:tr>
              <a:tr h="342987">
                <a:tc>
                  <a:txBody>
                    <a:bodyPr/>
                    <a:lstStyle/>
                    <a:p>
                      <a:r>
                        <a:rPr lang="en-US" sz="1200" b="1" dirty="0" smtClean="0">
                          <a:solidFill>
                            <a:schemeClr val="accent4"/>
                          </a:solidFill>
                        </a:rPr>
                        <a:t>Liver</a:t>
                      </a:r>
                      <a:endParaRPr lang="en-US" sz="1200" b="1" dirty="0">
                        <a:solidFill>
                          <a:schemeClr val="accent4"/>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i="1" dirty="0" smtClean="0"/>
                        <a:t>UCSD-REN</a:t>
                      </a:r>
                    </a:p>
                    <a:p>
                      <a:r>
                        <a:rPr lang="en-US" sz="900" i="1" dirty="0" smtClean="0"/>
                        <a:t>Adult</a:t>
                      </a:r>
                      <a:r>
                        <a:rPr lang="en-US" sz="900" i="1" baseline="0" dirty="0" smtClean="0"/>
                        <a:t> 8 weeks</a:t>
                      </a:r>
                      <a:endParaRPr lang="en-US" sz="900" i="1" dirty="0"/>
                    </a:p>
                  </a:txBody>
                  <a:tcPr/>
                </a:tc>
                <a:tc vMerge="1">
                  <a:txBody>
                    <a:bodyPr/>
                    <a:lstStyle/>
                    <a:p>
                      <a:endParaRPr lang="en-US"/>
                    </a:p>
                  </a:txBody>
                  <a:tcPr/>
                </a:tc>
              </a:tr>
              <a:tr h="342987">
                <a:tc>
                  <a:txBody>
                    <a:bodyPr/>
                    <a:lstStyle/>
                    <a:p>
                      <a:r>
                        <a:rPr lang="en-US" sz="1200" b="1" dirty="0" smtClean="0">
                          <a:solidFill>
                            <a:schemeClr val="accent4"/>
                          </a:solidFill>
                        </a:rPr>
                        <a:t>MEL</a:t>
                      </a:r>
                      <a:endParaRPr lang="en-US" sz="1200" b="1" dirty="0">
                        <a:solidFill>
                          <a:schemeClr val="accent4"/>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i="1" dirty="0" smtClean="0"/>
                        <a:t>UCSD-REN</a:t>
                      </a:r>
                    </a:p>
                  </a:txBody>
                  <a:tcPr/>
                </a:tc>
                <a:tc vMerge="1">
                  <a:txBody>
                    <a:bodyPr/>
                    <a:lstStyle/>
                    <a:p>
                      <a:endParaRPr lang="en-US"/>
                    </a:p>
                  </a:txBody>
                  <a:tcPr/>
                </a:tc>
              </a:tr>
              <a:tr h="342987">
                <a:tc>
                  <a:txBody>
                    <a:bodyPr/>
                    <a:lstStyle/>
                    <a:p>
                      <a:r>
                        <a:rPr lang="en-US" sz="1200" b="1" dirty="0" smtClean="0">
                          <a:solidFill>
                            <a:schemeClr val="accent4"/>
                          </a:solidFill>
                        </a:rPr>
                        <a:t>Intestine</a:t>
                      </a:r>
                      <a:endParaRPr lang="en-US" sz="1200" b="1" dirty="0">
                        <a:solidFill>
                          <a:schemeClr val="accent4"/>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i="1" dirty="0" smtClean="0"/>
                        <a:t>UCSD-REN</a:t>
                      </a:r>
                    </a:p>
                    <a:p>
                      <a:r>
                        <a:rPr lang="en-US" sz="900" i="1" dirty="0" smtClean="0"/>
                        <a:t>Adult 8 weeks</a:t>
                      </a:r>
                    </a:p>
                  </a:txBody>
                  <a:tcPr/>
                </a:tc>
                <a:tc vMerge="1">
                  <a:txBody>
                    <a:bodyPr/>
                    <a:lstStyle/>
                    <a:p>
                      <a:endParaRPr lang="en-US"/>
                    </a:p>
                  </a:txBody>
                  <a:tcPr/>
                </a:tc>
              </a:tr>
              <a:tr h="342987">
                <a:tc>
                  <a:txBody>
                    <a:bodyPr/>
                    <a:lstStyle/>
                    <a:p>
                      <a:r>
                        <a:rPr lang="en-US" sz="1200" b="1" dirty="0" smtClean="0">
                          <a:solidFill>
                            <a:schemeClr val="accent4"/>
                          </a:solidFill>
                        </a:rPr>
                        <a:t>Spleen</a:t>
                      </a:r>
                      <a:endParaRPr lang="en-US" sz="1200" b="1" dirty="0">
                        <a:solidFill>
                          <a:schemeClr val="accent4"/>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i="1" dirty="0" smtClean="0"/>
                        <a:t>UCSD-REN</a:t>
                      </a:r>
                    </a:p>
                    <a:p>
                      <a:r>
                        <a:rPr lang="en-US" sz="900" i="1" dirty="0" smtClean="0"/>
                        <a:t>Adult 8 weeks</a:t>
                      </a:r>
                    </a:p>
                  </a:txBody>
                  <a:tcPr/>
                </a:tc>
                <a:tc vMerge="1">
                  <a:txBody>
                    <a:bodyPr/>
                    <a:lstStyle/>
                    <a:p>
                      <a:endParaRPr lang="en-US"/>
                    </a:p>
                  </a:txBody>
                  <a:tcPr/>
                </a:tc>
              </a:tr>
              <a:tr h="342987">
                <a:tc>
                  <a:txBody>
                    <a:bodyPr/>
                    <a:lstStyle/>
                    <a:p>
                      <a:r>
                        <a:rPr lang="en-US" sz="1200" b="1" dirty="0" smtClean="0">
                          <a:solidFill>
                            <a:schemeClr val="accent4"/>
                          </a:solidFill>
                        </a:rPr>
                        <a:t>Testis</a:t>
                      </a:r>
                      <a:endParaRPr lang="en-US" sz="1200" b="1" dirty="0">
                        <a:solidFill>
                          <a:schemeClr val="accent4"/>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i="1" dirty="0" smtClean="0"/>
                        <a:t>UCSD-REN</a:t>
                      </a:r>
                    </a:p>
                    <a:p>
                      <a:r>
                        <a:rPr lang="en-US" sz="900" i="1" dirty="0" smtClean="0"/>
                        <a:t>Adult 8 weeks</a:t>
                      </a:r>
                    </a:p>
                  </a:txBody>
                  <a:tcPr/>
                </a:tc>
                <a:tc vMerge="1">
                  <a:txBody>
                    <a:bodyPr/>
                    <a:lstStyle/>
                    <a:p>
                      <a:endParaRPr lang="en-US"/>
                    </a:p>
                  </a:txBody>
                  <a:tcPr/>
                </a:tc>
              </a:tr>
              <a:tr h="342987">
                <a:tc>
                  <a:txBody>
                    <a:bodyPr/>
                    <a:lstStyle/>
                    <a:p>
                      <a:r>
                        <a:rPr lang="en-US" sz="1200" b="1" dirty="0" smtClean="0">
                          <a:solidFill>
                            <a:schemeClr val="accent4"/>
                          </a:solidFill>
                        </a:rPr>
                        <a:t>Thymus</a:t>
                      </a:r>
                      <a:endParaRPr lang="en-US" sz="1200" b="1" dirty="0">
                        <a:solidFill>
                          <a:schemeClr val="accent4"/>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i="1" dirty="0" smtClean="0"/>
                        <a:t>UCSD-REN</a:t>
                      </a:r>
                    </a:p>
                    <a:p>
                      <a:r>
                        <a:rPr lang="en-US" sz="900" i="1" dirty="0" smtClean="0"/>
                        <a:t>Adult 8 weeks</a:t>
                      </a:r>
                    </a:p>
                  </a:txBody>
                  <a:tcPr/>
                </a:tc>
                <a:tc vMerge="1">
                  <a:txBody>
                    <a:bodyPr/>
                    <a:lstStyle/>
                    <a:p>
                      <a:endParaRPr lang="en-US"/>
                    </a:p>
                  </a:txBody>
                  <a:tcPr/>
                </a:tc>
              </a:tr>
              <a:tr h="342987">
                <a:tc>
                  <a:txBody>
                    <a:bodyPr/>
                    <a:lstStyle/>
                    <a:p>
                      <a:r>
                        <a:rPr lang="en-US" sz="1200" b="1" dirty="0" smtClean="0">
                          <a:solidFill>
                            <a:schemeClr val="accent4"/>
                          </a:solidFill>
                        </a:rPr>
                        <a:t>Brain</a:t>
                      </a:r>
                      <a:endParaRPr lang="en-US" sz="1200" b="1" dirty="0">
                        <a:solidFill>
                          <a:schemeClr val="accent4"/>
                        </a:solidFill>
                      </a:endParaRPr>
                    </a:p>
                  </a:txBody>
                  <a:tcPr/>
                </a:tc>
                <a:tc>
                  <a:txBody>
                    <a:bodyPr/>
                    <a:lstStyle/>
                    <a:p>
                      <a:r>
                        <a:rPr lang="en-US" sz="900" i="1" dirty="0" smtClean="0"/>
                        <a:t>UCSD-REN</a:t>
                      </a:r>
                    </a:p>
                    <a:p>
                      <a:r>
                        <a:rPr lang="en-US" sz="900" i="1" dirty="0" smtClean="0"/>
                        <a:t>Embryonic day 14.5</a:t>
                      </a:r>
                      <a:endParaRPr lang="en-US" sz="900" i="1" dirty="0"/>
                    </a:p>
                  </a:txBody>
                  <a:tcPr/>
                </a:tc>
                <a:tc vMerge="1">
                  <a:txBody>
                    <a:bodyPr/>
                    <a:lstStyle/>
                    <a:p>
                      <a:endParaRPr lang="en-US" dirty="0"/>
                    </a:p>
                  </a:txBody>
                  <a:tcPr/>
                </a:tc>
              </a:tr>
            </a:tbl>
          </a:graphicData>
        </a:graphic>
      </p:graphicFrame>
      <p:pic>
        <p:nvPicPr>
          <p:cNvPr id="20" name="Picture 19" descr="Screen Shot 2014-05-06 at 10.32.34 AM.png"/>
          <p:cNvPicPr>
            <a:picLocks noChangeAspect="1"/>
          </p:cNvPicPr>
          <p:nvPr/>
        </p:nvPicPr>
        <p:blipFill rotWithShape="1">
          <a:blip r:embed="rId2">
            <a:extLst>
              <a:ext uri="{28A0092B-C50C-407E-A947-70E740481C1C}">
                <a14:useLocalDpi xmlns:a14="http://schemas.microsoft.com/office/drawing/2010/main" val="0"/>
              </a:ext>
            </a:extLst>
          </a:blip>
          <a:srcRect l="1738" r="1788"/>
          <a:stretch/>
        </p:blipFill>
        <p:spPr>
          <a:xfrm>
            <a:off x="3538362" y="2783859"/>
            <a:ext cx="4536859" cy="2983131"/>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176031" y="1313173"/>
            <a:ext cx="8804514" cy="523220"/>
          </a:xfrm>
          <a:prstGeom prst="rect">
            <a:avLst/>
          </a:prstGeom>
          <a:noFill/>
        </p:spPr>
        <p:txBody>
          <a:bodyPr wrap="square" rtlCol="0">
            <a:spAutoFit/>
          </a:bodyPr>
          <a:lstStyle/>
          <a:p>
            <a:r>
              <a:rPr lang="en-US" sz="1400" b="1" dirty="0" smtClean="0"/>
              <a:t>The goal of ENCODE is to build a comprehensive list of functional elements in the human genome, with pilot projects in model organisms, including mouse, </a:t>
            </a:r>
            <a:r>
              <a:rPr lang="en-US" sz="1400" b="1" i="1" dirty="0" smtClean="0"/>
              <a:t>Drosophila</a:t>
            </a:r>
            <a:r>
              <a:rPr lang="en-US" sz="1400" b="1" dirty="0" smtClean="0"/>
              <a:t>, </a:t>
            </a:r>
            <a:r>
              <a:rPr lang="en-US" sz="1400" b="1" i="1" dirty="0" smtClean="0"/>
              <a:t>C </a:t>
            </a:r>
            <a:r>
              <a:rPr lang="en-US" sz="1400" b="1" i="1" dirty="0"/>
              <a:t>e</a:t>
            </a:r>
            <a:r>
              <a:rPr lang="en-US" sz="1400" b="1" i="1" dirty="0" smtClean="0"/>
              <a:t>legans</a:t>
            </a:r>
            <a:r>
              <a:rPr lang="en-US" sz="1400" b="1" dirty="0" smtClean="0"/>
              <a:t>. </a:t>
            </a:r>
            <a:endParaRPr lang="en-US" sz="1400" b="1" dirty="0"/>
          </a:p>
        </p:txBody>
      </p:sp>
    </p:spTree>
    <p:extLst>
      <p:ext uri="{BB962C8B-B14F-4D97-AF65-F5344CB8AC3E}">
        <p14:creationId xmlns:p14="http://schemas.microsoft.com/office/powerpoint/2010/main" val="145462223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Arc 37"/>
          <p:cNvSpPr/>
          <p:nvPr/>
        </p:nvSpPr>
        <p:spPr>
          <a:xfrm>
            <a:off x="2268429" y="2506587"/>
            <a:ext cx="2073395" cy="646667"/>
          </a:xfrm>
          <a:prstGeom prst="arc">
            <a:avLst>
              <a:gd name="adj1" fmla="val 9870307"/>
              <a:gd name="adj2" fmla="val 0"/>
            </a:avLst>
          </a:prstGeom>
          <a:ln>
            <a:headEnd type="triangle"/>
            <a:tailEnd type="none"/>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27" name="Round Single Corner Rectangle 26"/>
          <p:cNvSpPr/>
          <p:nvPr/>
        </p:nvSpPr>
        <p:spPr>
          <a:xfrm>
            <a:off x="0" y="3154262"/>
            <a:ext cx="9144000" cy="155965"/>
          </a:xfrm>
          <a:prstGeom prst="round1Rect">
            <a:avLst/>
          </a:prstGeom>
          <a:ln/>
          <a:effectLst>
            <a:innerShdw blurRad="63500" dist="50800" dir="135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b="1" dirty="0" smtClean="0">
                <a:solidFill>
                  <a:srgbClr val="FF0000"/>
                </a:solidFill>
              </a:rPr>
              <a:t>0	0	0	0	1	0	0	0	1	1	1	0	1	1	1	0	1	</a:t>
            </a:r>
            <a:r>
              <a:rPr lang="en-US" sz="1000" b="1" dirty="0">
                <a:solidFill>
                  <a:srgbClr val="FF0000"/>
                </a:solidFill>
              </a:rPr>
              <a:t>0</a:t>
            </a:r>
            <a:r>
              <a:rPr lang="en-US" sz="1000" b="1" dirty="0" smtClean="0">
                <a:solidFill>
                  <a:srgbClr val="FF0000"/>
                </a:solidFill>
              </a:rPr>
              <a:t>	</a:t>
            </a:r>
          </a:p>
        </p:txBody>
      </p:sp>
      <p:sp>
        <p:nvSpPr>
          <p:cNvPr id="43" name="Pentagon 42"/>
          <p:cNvSpPr/>
          <p:nvPr/>
        </p:nvSpPr>
        <p:spPr bwMode="auto">
          <a:xfrm>
            <a:off x="1625368" y="3120165"/>
            <a:ext cx="1367080" cy="224159"/>
          </a:xfrm>
          <a:prstGeom prst="homePlate">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1400" dirty="0" smtClean="0"/>
              <a:t>GENE</a:t>
            </a:r>
            <a:endParaRPr lang="en-US" sz="1400" dirty="0"/>
          </a:p>
        </p:txBody>
      </p:sp>
      <p:sp>
        <p:nvSpPr>
          <p:cNvPr id="4" name="Title 3"/>
          <p:cNvSpPr>
            <a:spLocks noGrp="1"/>
          </p:cNvSpPr>
          <p:nvPr>
            <p:ph type="title"/>
          </p:nvPr>
        </p:nvSpPr>
        <p:spPr/>
        <p:txBody>
          <a:bodyPr/>
          <a:lstStyle/>
          <a:p>
            <a:r>
              <a:rPr lang="en-US" dirty="0" smtClean="0"/>
              <a:t>Hypothesis</a:t>
            </a:r>
            <a:endParaRPr lang="en-US" dirty="0"/>
          </a:p>
        </p:txBody>
      </p:sp>
      <p:sp>
        <p:nvSpPr>
          <p:cNvPr id="11" name="Oval 10"/>
          <p:cNvSpPr/>
          <p:nvPr/>
        </p:nvSpPr>
        <p:spPr>
          <a:xfrm>
            <a:off x="4150043" y="2893605"/>
            <a:ext cx="407493" cy="387585"/>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r>
              <a:rPr lang="en-US" sz="1100" dirty="0"/>
              <a:t>M</a:t>
            </a:r>
          </a:p>
        </p:txBody>
      </p:sp>
      <p:sp>
        <p:nvSpPr>
          <p:cNvPr id="12" name="Oval 11"/>
          <p:cNvSpPr/>
          <p:nvPr/>
        </p:nvSpPr>
        <p:spPr>
          <a:xfrm>
            <a:off x="6846215" y="2895691"/>
            <a:ext cx="407493" cy="387585"/>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r>
              <a:rPr lang="en-US" sz="1100" dirty="0"/>
              <a:t>M</a:t>
            </a:r>
          </a:p>
        </p:txBody>
      </p:sp>
      <p:sp>
        <p:nvSpPr>
          <p:cNvPr id="13" name="Oval 12"/>
          <p:cNvSpPr/>
          <p:nvPr/>
        </p:nvSpPr>
        <p:spPr>
          <a:xfrm>
            <a:off x="4480153" y="2895691"/>
            <a:ext cx="407493" cy="387585"/>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r>
              <a:rPr lang="en-US" sz="1100" dirty="0"/>
              <a:t>M</a:t>
            </a:r>
          </a:p>
        </p:txBody>
      </p:sp>
      <p:sp>
        <p:nvSpPr>
          <p:cNvPr id="14" name="Arc 13"/>
          <p:cNvSpPr/>
          <p:nvPr/>
        </p:nvSpPr>
        <p:spPr>
          <a:xfrm rot="10800000">
            <a:off x="4341824" y="2924776"/>
            <a:ext cx="379678" cy="1034808"/>
          </a:xfrm>
          <a:prstGeom prst="arc">
            <a:avLst>
              <a:gd name="adj1" fmla="val 10733862"/>
              <a:gd name="adj2" fmla="val 0"/>
            </a:avLst>
          </a:prstGeom>
          <a:ln>
            <a:headEnd type="triangle"/>
            <a:tailEnd type="none"/>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37" name="Arc 36"/>
          <p:cNvSpPr/>
          <p:nvPr/>
        </p:nvSpPr>
        <p:spPr>
          <a:xfrm>
            <a:off x="4643494" y="2440123"/>
            <a:ext cx="2406468" cy="821629"/>
          </a:xfrm>
          <a:prstGeom prst="arc">
            <a:avLst>
              <a:gd name="adj1" fmla="val 10676834"/>
              <a:gd name="adj2" fmla="val 0"/>
            </a:avLst>
          </a:prstGeom>
          <a:ln>
            <a:headEnd type="triangle"/>
            <a:tailEnd type="none"/>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2" name="TextBox 1"/>
          <p:cNvSpPr txBox="1"/>
          <p:nvPr/>
        </p:nvSpPr>
        <p:spPr>
          <a:xfrm>
            <a:off x="6827086" y="3689380"/>
            <a:ext cx="2059979" cy="276999"/>
          </a:xfrm>
          <a:prstGeom prst="rect">
            <a:avLst/>
          </a:prstGeom>
          <a:noFill/>
        </p:spPr>
        <p:txBody>
          <a:bodyPr wrap="none" rtlCol="0">
            <a:spAutoFit/>
          </a:bodyPr>
          <a:lstStyle/>
          <a:p>
            <a:r>
              <a:rPr lang="en-US" sz="1200" b="1" i="1" dirty="0" smtClean="0"/>
              <a:t>Binary genome in 200bp unit</a:t>
            </a:r>
            <a:endParaRPr lang="en-US" sz="1200" b="1" i="1" dirty="0"/>
          </a:p>
        </p:txBody>
      </p:sp>
    </p:spTree>
    <p:extLst>
      <p:ext uri="{BB962C8B-B14F-4D97-AF65-F5344CB8AC3E}">
        <p14:creationId xmlns:p14="http://schemas.microsoft.com/office/powerpoint/2010/main" val="182602897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How epigenomic features affect gene expression?</a:t>
            </a:r>
            <a:endParaRPr lang="en-US" dirty="0"/>
          </a:p>
        </p:txBody>
      </p:sp>
      <p:cxnSp>
        <p:nvCxnSpPr>
          <p:cNvPr id="7" name="Straight Connector 6"/>
          <p:cNvCxnSpPr>
            <a:cxnSpLocks noChangeShapeType="1"/>
          </p:cNvCxnSpPr>
          <p:nvPr/>
        </p:nvCxnSpPr>
        <p:spPr bwMode="auto">
          <a:xfrm>
            <a:off x="202057" y="3218824"/>
            <a:ext cx="8737828" cy="0"/>
          </a:xfrm>
          <a:prstGeom prst="line">
            <a:avLst/>
          </a:prstGeom>
          <a:ln w="38100" cmpd="sng">
            <a:solidFill>
              <a:srgbClr val="FF0000"/>
            </a:solidFill>
            <a:headEnd/>
            <a:tailEnd/>
          </a:ln>
        </p:spPr>
        <p:style>
          <a:lnRef idx="2">
            <a:schemeClr val="accent2"/>
          </a:lnRef>
          <a:fillRef idx="0">
            <a:schemeClr val="accent2"/>
          </a:fillRef>
          <a:effectRef idx="1">
            <a:schemeClr val="accent2"/>
          </a:effectRef>
          <a:fontRef idx="minor">
            <a:schemeClr val="tx1"/>
          </a:fontRef>
        </p:style>
      </p:cxnSp>
      <p:sp>
        <p:nvSpPr>
          <p:cNvPr id="8" name="Right Arrow 7"/>
          <p:cNvSpPr/>
          <p:nvPr/>
        </p:nvSpPr>
        <p:spPr bwMode="auto">
          <a:xfrm>
            <a:off x="553591" y="2985482"/>
            <a:ext cx="1731886" cy="439959"/>
          </a:xfrm>
          <a:prstGeom prst="rightArrow">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sz="1200" dirty="0" smtClean="0"/>
              <a:t>Promoter</a:t>
            </a:r>
            <a:endParaRPr lang="en-US" sz="1200" dirty="0"/>
          </a:p>
        </p:txBody>
      </p:sp>
      <p:sp>
        <p:nvSpPr>
          <p:cNvPr id="9" name="Pentagon 8"/>
          <p:cNvSpPr/>
          <p:nvPr/>
        </p:nvSpPr>
        <p:spPr bwMode="auto">
          <a:xfrm>
            <a:off x="3021342" y="3093382"/>
            <a:ext cx="1367080" cy="224159"/>
          </a:xfrm>
          <a:prstGeom prst="homePlate">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1200" dirty="0" smtClean="0"/>
              <a:t>EXON</a:t>
            </a:r>
            <a:endParaRPr lang="en-US" sz="1200" dirty="0"/>
          </a:p>
        </p:txBody>
      </p:sp>
      <p:sp>
        <p:nvSpPr>
          <p:cNvPr id="10" name="Isosceles Triangle 9"/>
          <p:cNvSpPr/>
          <p:nvPr/>
        </p:nvSpPr>
        <p:spPr>
          <a:xfrm rot="5400000">
            <a:off x="5027662" y="3136359"/>
            <a:ext cx="172982" cy="164930"/>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1" name="Isosceles Triangle 10"/>
          <p:cNvSpPr/>
          <p:nvPr/>
        </p:nvSpPr>
        <p:spPr>
          <a:xfrm rot="5400000">
            <a:off x="7201887" y="3136359"/>
            <a:ext cx="172982" cy="164930"/>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rot="5400000">
            <a:off x="7581262" y="3136359"/>
            <a:ext cx="172982" cy="164930"/>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3" name="Isosceles Triangle 12"/>
          <p:cNvSpPr/>
          <p:nvPr/>
        </p:nvSpPr>
        <p:spPr>
          <a:xfrm rot="5400000">
            <a:off x="7931592" y="3136359"/>
            <a:ext cx="172982" cy="164930"/>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 name="Isosceles Triangle 13"/>
          <p:cNvSpPr/>
          <p:nvPr/>
        </p:nvSpPr>
        <p:spPr>
          <a:xfrm rot="5400000">
            <a:off x="4680352" y="3136359"/>
            <a:ext cx="172982" cy="164930"/>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5" name="Pentagon 14"/>
          <p:cNvSpPr/>
          <p:nvPr/>
        </p:nvSpPr>
        <p:spPr bwMode="auto">
          <a:xfrm>
            <a:off x="5409257" y="3093382"/>
            <a:ext cx="1036906" cy="224159"/>
          </a:xfrm>
          <a:prstGeom prst="homePlate">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1200" dirty="0" smtClean="0"/>
              <a:t>EXON</a:t>
            </a:r>
            <a:endParaRPr lang="en-US" sz="1200" dirty="0"/>
          </a:p>
        </p:txBody>
      </p:sp>
      <p:sp>
        <p:nvSpPr>
          <p:cNvPr id="16" name="Isosceles Triangle 15"/>
          <p:cNvSpPr/>
          <p:nvPr/>
        </p:nvSpPr>
        <p:spPr>
          <a:xfrm rot="5400000">
            <a:off x="8248922" y="3136359"/>
            <a:ext cx="172982" cy="164930"/>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7" name="Oval 16"/>
          <p:cNvSpPr/>
          <p:nvPr/>
        </p:nvSpPr>
        <p:spPr>
          <a:xfrm>
            <a:off x="3834912" y="2899589"/>
            <a:ext cx="407493" cy="387585"/>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r>
              <a:rPr lang="en-US" sz="1100" dirty="0"/>
              <a:t>M</a:t>
            </a:r>
          </a:p>
        </p:txBody>
      </p:sp>
      <p:sp>
        <p:nvSpPr>
          <p:cNvPr id="18" name="Oval 17"/>
          <p:cNvSpPr/>
          <p:nvPr/>
        </p:nvSpPr>
        <p:spPr>
          <a:xfrm>
            <a:off x="691549" y="2899589"/>
            <a:ext cx="407493" cy="387585"/>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r>
              <a:rPr lang="en-US" sz="1100" dirty="0"/>
              <a:t>M</a:t>
            </a:r>
          </a:p>
        </p:txBody>
      </p:sp>
      <p:sp>
        <p:nvSpPr>
          <p:cNvPr id="19" name="Oval 18"/>
          <p:cNvSpPr/>
          <p:nvPr/>
        </p:nvSpPr>
        <p:spPr>
          <a:xfrm>
            <a:off x="7652865" y="2904512"/>
            <a:ext cx="407493" cy="387585"/>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r>
              <a:rPr lang="en-US" sz="1100" dirty="0"/>
              <a:t>M</a:t>
            </a:r>
          </a:p>
        </p:txBody>
      </p:sp>
      <p:sp>
        <p:nvSpPr>
          <p:cNvPr id="2" name="Snip Single Corner Rectangle 1"/>
          <p:cNvSpPr/>
          <p:nvPr/>
        </p:nvSpPr>
        <p:spPr>
          <a:xfrm>
            <a:off x="2342177" y="3093382"/>
            <a:ext cx="611127" cy="246131"/>
          </a:xfrm>
          <a:prstGeom prst="snip1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1000" dirty="0"/>
              <a:t>5′ UTR</a:t>
            </a:r>
          </a:p>
        </p:txBody>
      </p:sp>
      <p:sp>
        <p:nvSpPr>
          <p:cNvPr id="22" name="Snip Single Corner Rectangle 21"/>
          <p:cNvSpPr/>
          <p:nvPr/>
        </p:nvSpPr>
        <p:spPr>
          <a:xfrm>
            <a:off x="6507861" y="3093383"/>
            <a:ext cx="545393" cy="246130"/>
          </a:xfrm>
          <a:prstGeom prst="snip1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t>3′ UTR</a:t>
            </a:r>
            <a:endParaRPr lang="en-US" sz="1000" dirty="0"/>
          </a:p>
        </p:txBody>
      </p:sp>
      <p:pic>
        <p:nvPicPr>
          <p:cNvPr id="3" name="Picture 2" descr="Screen Shot 2014-08-24 at 11.58.43 AM.png"/>
          <p:cNvPicPr>
            <a:picLocks noChangeAspect="1"/>
          </p:cNvPicPr>
          <p:nvPr/>
        </p:nvPicPr>
        <p:blipFill rotWithShape="1">
          <a:blip r:embed="rId2">
            <a:extLst>
              <a:ext uri="{28A0092B-C50C-407E-A947-70E740481C1C}">
                <a14:useLocalDpi xmlns:a14="http://schemas.microsoft.com/office/drawing/2010/main" val="0"/>
              </a:ext>
            </a:extLst>
          </a:blip>
          <a:srcRect l="2591" t="12598" r="2397"/>
          <a:stretch/>
        </p:blipFill>
        <p:spPr>
          <a:xfrm>
            <a:off x="202057" y="1854049"/>
            <a:ext cx="8737828" cy="577158"/>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1689499765"/>
              </p:ext>
            </p:extLst>
          </p:nvPr>
        </p:nvGraphicFramePr>
        <p:xfrm>
          <a:off x="202057" y="4086100"/>
          <a:ext cx="8737828" cy="1645920"/>
        </p:xfrm>
        <a:graphic>
          <a:graphicData uri="http://schemas.openxmlformats.org/drawingml/2006/table">
            <a:tbl>
              <a:tblPr firstRow="1" bandRow="1">
                <a:tableStyleId>{5FD0F851-EC5A-4D38-B0AD-8093EC10F338}</a:tableStyleId>
              </a:tblPr>
              <a:tblGrid>
                <a:gridCol w="8737828"/>
              </a:tblGrid>
              <a:tr h="207766">
                <a:tc>
                  <a:txBody>
                    <a:bodyPr/>
                    <a:lstStyle/>
                    <a:p>
                      <a:pPr marL="171450" marR="0" indent="-171450" algn="l" defTabSz="457200" rtl="0" eaLnBrk="1" fontAlgn="auto" latinLnBrk="0" hangingPunct="1">
                        <a:lnSpc>
                          <a:spcPct val="100000"/>
                        </a:lnSpc>
                        <a:spcBef>
                          <a:spcPts val="0"/>
                        </a:spcBef>
                        <a:spcAft>
                          <a:spcPts val="0"/>
                        </a:spcAft>
                        <a:buClrTx/>
                        <a:buSzTx/>
                        <a:buFont typeface="Wingdings" charset="2"/>
                        <a:buChar char="Ø"/>
                        <a:tabLst/>
                        <a:defRPr/>
                      </a:pPr>
                      <a:r>
                        <a:rPr lang="en-US" sz="1200" dirty="0" smtClean="0"/>
                        <a:t>Genetic regions</a:t>
                      </a:r>
                      <a:endParaRPr lang="en-US" sz="1200" b="1" dirty="0" smtClean="0"/>
                    </a:p>
                  </a:txBody>
                  <a:tcPr/>
                </a:tc>
              </a:tr>
              <a:tr h="207766">
                <a:tc>
                  <a:txBody>
                    <a:bodyPr/>
                    <a:lstStyle/>
                    <a:p>
                      <a:pPr algn="l"/>
                      <a:r>
                        <a:rPr lang="en-US" sz="1200" dirty="0" smtClean="0"/>
                        <a:t>     Promoter, TSS 1K, Promoter 2K, Promoter 5K, Transcript, Exon, Intron, UTR, Enhancer</a:t>
                      </a:r>
                      <a:endParaRPr lang="en-US" sz="1200" b="0" dirty="0"/>
                    </a:p>
                  </a:txBody>
                  <a:tcPr/>
                </a:tc>
              </a:tr>
              <a:tr h="207766">
                <a:tc>
                  <a:txBody>
                    <a:bodyPr/>
                    <a:lstStyle/>
                    <a:p>
                      <a:pPr marL="171450" marR="0" indent="-171450" algn="l" defTabSz="457200" rtl="0" eaLnBrk="1" fontAlgn="auto" latinLnBrk="0" hangingPunct="1">
                        <a:lnSpc>
                          <a:spcPct val="100000"/>
                        </a:lnSpc>
                        <a:spcBef>
                          <a:spcPts val="0"/>
                        </a:spcBef>
                        <a:spcAft>
                          <a:spcPts val="0"/>
                        </a:spcAft>
                        <a:buClrTx/>
                        <a:buSzTx/>
                        <a:buFont typeface="Wingdings" charset="2"/>
                        <a:buChar char="Ø"/>
                        <a:tabLst/>
                        <a:defRPr/>
                      </a:pPr>
                      <a:r>
                        <a:rPr lang="en-US" sz="1200" b="1" dirty="0" smtClean="0"/>
                        <a:t>Epigenomic features in given genetic regions</a:t>
                      </a:r>
                    </a:p>
                  </a:txBody>
                  <a:tcPr/>
                </a:tc>
              </a:tr>
              <a:tr h="207766">
                <a:tc>
                  <a:txBody>
                    <a:bodyPr/>
                    <a:lstStyle/>
                    <a:p>
                      <a:pPr algn="l"/>
                      <a:r>
                        <a:rPr lang="en-US" sz="1200" dirty="0" smtClean="0"/>
                        <a:t>     Length of coverage, number of peaks, coverage intensity, signal</a:t>
                      </a:r>
                      <a:r>
                        <a:rPr lang="en-US" sz="1200" baseline="0" dirty="0" smtClean="0"/>
                        <a:t> of the peaks </a:t>
                      </a:r>
                      <a:endParaRPr lang="en-US" sz="1200" b="0" dirty="0"/>
                    </a:p>
                  </a:txBody>
                  <a:tcPr/>
                </a:tc>
              </a:tr>
              <a:tr h="207766">
                <a:tc>
                  <a:txBody>
                    <a:bodyPr/>
                    <a:lstStyle/>
                    <a:p>
                      <a:pPr marL="171450" marR="0" indent="-171450" algn="l" defTabSz="457200" rtl="0" eaLnBrk="1" fontAlgn="auto" latinLnBrk="0" hangingPunct="1">
                        <a:lnSpc>
                          <a:spcPct val="100000"/>
                        </a:lnSpc>
                        <a:spcBef>
                          <a:spcPts val="0"/>
                        </a:spcBef>
                        <a:spcAft>
                          <a:spcPts val="0"/>
                        </a:spcAft>
                        <a:buClrTx/>
                        <a:buSzTx/>
                        <a:buFont typeface="Wingdings" charset="2"/>
                        <a:buChar char="Ø"/>
                        <a:tabLst/>
                        <a:defRPr/>
                      </a:pPr>
                      <a:r>
                        <a:rPr lang="en-US" sz="1200" b="1" dirty="0" smtClean="0"/>
                        <a:t>Histone marks and Transcription</a:t>
                      </a:r>
                      <a:r>
                        <a:rPr lang="en-US" sz="1200" b="1" baseline="0" dirty="0" smtClean="0"/>
                        <a:t> factors</a:t>
                      </a:r>
                      <a:endParaRPr lang="en-US" sz="1200" b="1" dirty="0" smtClean="0"/>
                    </a:p>
                  </a:txBody>
                  <a:tcPr/>
                </a:tc>
              </a:tr>
              <a:tr h="207766">
                <a:tc>
                  <a:txBody>
                    <a:bodyPr/>
                    <a:lstStyle/>
                    <a:p>
                      <a:pPr algn="l"/>
                      <a:r>
                        <a:rPr lang="en-US" sz="1200" dirty="0" smtClean="0"/>
                        <a:t>     H3k4me1, H3k4me3, H3k9ac, H3k9me3, H3k27ac, H3k27me3, H3k36me3, CTCF,</a:t>
                      </a:r>
                      <a:r>
                        <a:rPr lang="en-US" sz="1200" baseline="0" dirty="0" smtClean="0"/>
                        <a:t> Pol2, P300, Active Enhancer, Inactive Enhancer</a:t>
                      </a:r>
                      <a:endParaRPr lang="en-US" sz="1200" b="0" dirty="0"/>
                    </a:p>
                  </a:txBody>
                  <a:tcPr/>
                </a:tc>
              </a:tr>
            </a:tbl>
          </a:graphicData>
        </a:graphic>
      </p:graphicFrame>
    </p:spTree>
    <p:extLst>
      <p:ext uri="{BB962C8B-B14F-4D97-AF65-F5344CB8AC3E}">
        <p14:creationId xmlns:p14="http://schemas.microsoft.com/office/powerpoint/2010/main" val="340397788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epigenomic feature</a:t>
            </a:r>
            <a:endParaRPr lang="en-US" dirty="0"/>
          </a:p>
        </p:txBody>
      </p:sp>
      <p:pic>
        <p:nvPicPr>
          <p:cNvPr id="3" name="Picture 2" descr="effectSingl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156" y="1278294"/>
            <a:ext cx="7971009" cy="5579706"/>
          </a:xfrm>
          <a:prstGeom prst="rect">
            <a:avLst/>
          </a:prstGeom>
        </p:spPr>
      </p:pic>
    </p:spTree>
    <p:extLst>
      <p:ext uri="{BB962C8B-B14F-4D97-AF65-F5344CB8AC3E}">
        <p14:creationId xmlns:p14="http://schemas.microsoft.com/office/powerpoint/2010/main" val="50981761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Coverage of marks</a:t>
            </a:r>
            <a:endParaRPr lang="en-US" dirty="0"/>
          </a:p>
        </p:txBody>
      </p:sp>
      <p:pic>
        <p:nvPicPr>
          <p:cNvPr id="4" name="Picture 3" descr="bar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8155" y="1205963"/>
            <a:ext cx="3108778" cy="5440362"/>
          </a:xfrm>
          <a:prstGeom prst="rect">
            <a:avLst/>
          </a:prstGeom>
        </p:spPr>
      </p:pic>
      <p:pic>
        <p:nvPicPr>
          <p:cNvPr id="6" name="Picture 5" descr="bar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2766" y="1205963"/>
            <a:ext cx="3108778" cy="5440362"/>
          </a:xfrm>
          <a:prstGeom prst="rect">
            <a:avLst/>
          </a:prstGeom>
        </p:spPr>
      </p:pic>
    </p:spTree>
    <p:extLst>
      <p:ext uri="{BB962C8B-B14F-4D97-AF65-F5344CB8AC3E}">
        <p14:creationId xmlns:p14="http://schemas.microsoft.com/office/powerpoint/2010/main" val="53627591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r3.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941" y="1185242"/>
            <a:ext cx="5672758" cy="5672758"/>
          </a:xfrm>
          <a:prstGeom prst="rect">
            <a:avLst/>
          </a:prstGeom>
        </p:spPr>
      </p:pic>
      <p:sp>
        <p:nvSpPr>
          <p:cNvPr id="2" name="Title 1"/>
          <p:cNvSpPr>
            <a:spLocks noGrp="1"/>
          </p:cNvSpPr>
          <p:nvPr>
            <p:ph type="title"/>
          </p:nvPr>
        </p:nvSpPr>
        <p:spPr/>
        <p:txBody>
          <a:bodyPr/>
          <a:lstStyle/>
          <a:p>
            <a:r>
              <a:rPr lang="en-US" dirty="0" smtClean="0"/>
              <a:t>Enrichment</a:t>
            </a:r>
            <a:endParaRPr lang="en-US" dirty="0"/>
          </a:p>
        </p:txBody>
      </p:sp>
    </p:spTree>
    <p:extLst>
      <p:ext uri="{BB962C8B-B14F-4D97-AF65-F5344CB8AC3E}">
        <p14:creationId xmlns:p14="http://schemas.microsoft.com/office/powerpoint/2010/main" val="26136435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gLikSingle(esb4).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3530" y="1114899"/>
            <a:ext cx="5743101" cy="5743101"/>
          </a:xfrm>
          <a:prstGeom prst="rect">
            <a:avLst/>
          </a:prstGeom>
        </p:spPr>
      </p:pic>
      <p:sp>
        <p:nvSpPr>
          <p:cNvPr id="5" name="Title 4"/>
          <p:cNvSpPr>
            <a:spLocks noGrp="1"/>
          </p:cNvSpPr>
          <p:nvPr>
            <p:ph type="title"/>
          </p:nvPr>
        </p:nvSpPr>
        <p:spPr/>
        <p:txBody>
          <a:bodyPr/>
          <a:lstStyle/>
          <a:p>
            <a:r>
              <a:rPr lang="en-US" dirty="0" smtClean="0"/>
              <a:t>Linear regression</a:t>
            </a:r>
            <a:endParaRPr lang="en-US" dirty="0"/>
          </a:p>
        </p:txBody>
      </p:sp>
    </p:spTree>
    <p:extLst>
      <p:ext uri="{BB962C8B-B14F-4D97-AF65-F5344CB8AC3E}">
        <p14:creationId xmlns:p14="http://schemas.microsoft.com/office/powerpoint/2010/main" val="157304039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5576</TotalTime>
  <Words>638</Words>
  <Application>Microsoft Macintosh PowerPoint</Application>
  <PresentationFormat>On-screen Show (4:3)</PresentationFormat>
  <Paragraphs>168</Paragraphs>
  <Slides>24</Slides>
  <Notes>5</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Decode the Encode</vt:lpstr>
      <vt:lpstr>PowerPoint Presentation</vt:lpstr>
      <vt:lpstr>Mouse ENCODE</vt:lpstr>
      <vt:lpstr>Hypothesis</vt:lpstr>
      <vt:lpstr>How epigenomic features affect gene expression?</vt:lpstr>
      <vt:lpstr>Single epigenomic feature</vt:lpstr>
      <vt:lpstr>Coverage of marks</vt:lpstr>
      <vt:lpstr>Enrichment</vt:lpstr>
      <vt:lpstr>Linear regression</vt:lpstr>
      <vt:lpstr>Pairwise regression</vt:lpstr>
      <vt:lpstr>Significant interactive terms</vt:lpstr>
      <vt:lpstr>Effect with models</vt:lpstr>
      <vt:lpstr>Stepwise AIC</vt:lpstr>
      <vt:lpstr>Mouse ENCODE</vt:lpstr>
      <vt:lpstr>Epi-genome hotspots</vt:lpstr>
      <vt:lpstr>PowerPoint Presentation</vt:lpstr>
      <vt:lpstr>Epi-genome hotspots</vt:lpstr>
      <vt:lpstr>PowerPoint Presentation</vt:lpstr>
      <vt:lpstr>Approach 2: gene specific</vt:lpstr>
      <vt:lpstr>PowerPoint Presentation</vt:lpstr>
      <vt:lpstr>Positions of cis and trans-eQTLs</vt:lpstr>
      <vt:lpstr>Pearson’s correlation</vt:lpstr>
      <vt:lpstr>Enhancer</vt:lpstr>
      <vt:lpstr>PowerPoint Presentation</vt:lpstr>
    </vt:vector>
  </TitlesOfParts>
  <Company>The Jackson Laboratory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Xulong Wang</dc:creator>
  <cp:lastModifiedBy>Xulong Wang</cp:lastModifiedBy>
  <cp:revision>126</cp:revision>
  <cp:lastPrinted>2014-08-20T17:26:32Z</cp:lastPrinted>
  <dcterms:created xsi:type="dcterms:W3CDTF">2014-08-19T14:08:59Z</dcterms:created>
  <dcterms:modified xsi:type="dcterms:W3CDTF">2015-12-06T01:21:00Z</dcterms:modified>
</cp:coreProperties>
</file>